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803" r:id="rId1"/>
  </p:sldMasterIdLst>
  <p:notesMasterIdLst>
    <p:notesMasterId r:id="rId8"/>
  </p:notesMasterIdLst>
  <p:sldIdLst>
    <p:sldId id="861" r:id="rId2"/>
    <p:sldId id="864" r:id="rId3"/>
    <p:sldId id="863" r:id="rId4"/>
    <p:sldId id="865" r:id="rId5"/>
    <p:sldId id="854" r:id="rId6"/>
    <p:sldId id="855" r:id="rId7"/>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66"/>
    <a:srgbClr val="FF00FF"/>
    <a:srgbClr val="000000"/>
    <a:srgbClr val="CCFFCC"/>
    <a:srgbClr val="001800"/>
    <a:srgbClr val="002A00"/>
    <a:srgbClr val="003300"/>
    <a:srgbClr val="FFFFFF"/>
    <a:srgbClr val="D5FFD5"/>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87" autoAdjust="0"/>
    <p:restoredTop sz="94858" autoAdjust="0"/>
  </p:normalViewPr>
  <p:slideViewPr>
    <p:cSldViewPr>
      <p:cViewPr varScale="1">
        <p:scale>
          <a:sx n="56" d="100"/>
          <a:sy n="56" d="100"/>
        </p:scale>
        <p:origin x="-1315" y="-77"/>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2093"/>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eg>
</file>

<file path=ppt/media/image4.png>
</file>

<file path=ppt/media/image5.jp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FE2625-3372-4B93-B54D-7F6C991081FB}" type="datetimeFigureOut">
              <a:rPr lang="zh-TW" altLang="en-US" smtClean="0"/>
              <a:t>2023/6/2</a:t>
            </a:fld>
            <a:endParaRPr lang="zh-TW" altLang="en-US" dirty="0"/>
          </a:p>
        </p:txBody>
      </p:sp>
      <p:sp>
        <p:nvSpPr>
          <p:cNvPr id="4" name="投影片圖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5C0F98-E9AB-476D-9DF3-31698A54B615}" type="slidenum">
              <a:rPr lang="zh-TW" altLang="en-US" smtClean="0"/>
              <a:t>‹#›</a:t>
            </a:fld>
            <a:endParaRPr lang="zh-TW" altLang="en-US" dirty="0"/>
          </a:p>
        </p:txBody>
      </p:sp>
    </p:spTree>
    <p:extLst>
      <p:ext uri="{BB962C8B-B14F-4D97-AF65-F5344CB8AC3E}">
        <p14:creationId xmlns:p14="http://schemas.microsoft.com/office/powerpoint/2010/main" val="3228836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25C0F98-E9AB-476D-9DF3-31698A54B615}" type="slidenum">
              <a:rPr lang="zh-TW" altLang="en-US" smtClean="0"/>
              <a:t>5</a:t>
            </a:fld>
            <a:endParaRPr lang="zh-TW" altLang="en-US"/>
          </a:p>
        </p:txBody>
      </p:sp>
    </p:spTree>
    <p:extLst>
      <p:ext uri="{BB962C8B-B14F-4D97-AF65-F5344CB8AC3E}">
        <p14:creationId xmlns:p14="http://schemas.microsoft.com/office/powerpoint/2010/main" val="921805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25C0F98-E9AB-476D-9DF3-31698A54B615}" type="slidenum">
              <a:rPr lang="zh-TW" altLang="en-US" smtClean="0"/>
              <a:t>6</a:t>
            </a:fld>
            <a:endParaRPr lang="zh-TW" altLang="en-US"/>
          </a:p>
        </p:txBody>
      </p:sp>
    </p:spTree>
    <p:extLst>
      <p:ext uri="{BB962C8B-B14F-4D97-AF65-F5344CB8AC3E}">
        <p14:creationId xmlns:p14="http://schemas.microsoft.com/office/powerpoint/2010/main" val="238319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2316440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341598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2173301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3377594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296070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172609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629842" y="2505075"/>
            <a:ext cx="3868340"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4629150" y="2505075"/>
            <a:ext cx="3887391"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191938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2271352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356057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1409826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dirty="0" smtClean="0"/>
              <a:t>单击图标以新增图片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FC9C925A-7FAD-4817-8981-99FDDD56A128}" type="datetimeFigureOut">
              <a:rPr lang="zh-TW" altLang="en-US" smtClean="0"/>
              <a:t>2023/6/2</a:t>
            </a:fld>
            <a:endParaRPr lang="zh-TW" altLang="en-US" dirty="0"/>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37108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9C925A-7FAD-4817-8981-99FDDD56A128}" type="datetimeFigureOut">
              <a:rPr lang="zh-TW" altLang="en-US" smtClean="0"/>
              <a:t>2023/6/2</a:t>
            </a:fld>
            <a:endParaRPr lang="zh-TW" alt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B24EBA-B958-4334-B6FC-2626352113A1}" type="slidenum">
              <a:rPr lang="zh-TW" altLang="en-US" smtClean="0"/>
              <a:t>‹#›</a:t>
            </a:fld>
            <a:endParaRPr lang="zh-TW" altLang="en-US" dirty="0"/>
          </a:p>
        </p:txBody>
      </p:sp>
    </p:spTree>
    <p:extLst>
      <p:ext uri="{BB962C8B-B14F-4D97-AF65-F5344CB8AC3E}">
        <p14:creationId xmlns:p14="http://schemas.microsoft.com/office/powerpoint/2010/main" val="1505028230"/>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6895"/>
            <a:ext cx="9252520" cy="6833989"/>
          </a:xfrm>
          <a:prstGeom prst="rect">
            <a:avLst/>
          </a:prstGeom>
          <a:solidFill>
            <a:srgbClr val="002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 name="圖片 5"/>
          <p:cNvPicPr>
            <a:picLocks noChangeAspect="1"/>
          </p:cNvPicPr>
          <p:nvPr/>
        </p:nvPicPr>
        <p:blipFill rotWithShape="1">
          <a:blip r:embed="rId2">
            <a:extLst>
              <a:ext uri="{28A0092B-C50C-407E-A947-70E740481C1C}">
                <a14:useLocalDpi xmlns:a14="http://schemas.microsoft.com/office/drawing/2010/main" val="0"/>
              </a:ext>
            </a:extLst>
          </a:blip>
          <a:srcRect l="14596" r="-2"/>
          <a:stretch/>
        </p:blipFill>
        <p:spPr>
          <a:xfrm>
            <a:off x="161764" y="728684"/>
            <a:ext cx="8928992" cy="6033307"/>
          </a:xfrm>
          <a:prstGeom prst="rect">
            <a:avLst/>
          </a:prstGeom>
        </p:spPr>
      </p:pic>
      <p:sp>
        <p:nvSpPr>
          <p:cNvPr id="11" name="矩形 10"/>
          <p:cNvSpPr/>
          <p:nvPr/>
        </p:nvSpPr>
        <p:spPr>
          <a:xfrm>
            <a:off x="2807804" y="44624"/>
            <a:ext cx="3780420" cy="646331"/>
          </a:xfrm>
          <a:prstGeom prst="rect">
            <a:avLst/>
          </a:prstGeom>
          <a:solidFill>
            <a:srgbClr val="FFC000"/>
          </a:solidFill>
        </p:spPr>
        <p:txBody>
          <a:bodyPr wrap="square">
            <a:spAutoFit/>
          </a:bodyPr>
          <a:lstStyle/>
          <a:p>
            <a:r>
              <a:rPr lang="zh-TW" altLang="en-US" sz="3600" b="1" dirty="0" smtClean="0">
                <a:solidFill>
                  <a:srgbClr val="000099"/>
                </a:solidFill>
                <a:latin typeface="標楷體" panose="03000509000000000000" pitchFamily="65" charset="-120"/>
                <a:ea typeface="標楷體" panose="03000509000000000000" pitchFamily="65" charset="-120"/>
              </a:rPr>
              <a:t>民 以 食 為 先</a:t>
            </a:r>
            <a:endParaRPr lang="zh-TW" altLang="en-US" sz="3600" b="1" dirty="0">
              <a:solidFill>
                <a:srgbClr val="000099"/>
              </a:solidFill>
              <a:latin typeface="標楷體" panose="03000509000000000000" pitchFamily="65" charset="-120"/>
              <a:ea typeface="標楷體" panose="03000509000000000000" pitchFamily="65" charset="-120"/>
            </a:endParaRPr>
          </a:p>
        </p:txBody>
      </p:sp>
      <p:sp>
        <p:nvSpPr>
          <p:cNvPr id="12" name="圓角矩形 11"/>
          <p:cNvSpPr/>
          <p:nvPr/>
        </p:nvSpPr>
        <p:spPr>
          <a:xfrm>
            <a:off x="1583988" y="5753702"/>
            <a:ext cx="6009453" cy="9874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標楷體" panose="03000509000000000000" pitchFamily="65" charset="-120"/>
              <a:ea typeface="標楷體" panose="03000509000000000000" pitchFamily="65" charset="-120"/>
            </a:endParaRPr>
          </a:p>
        </p:txBody>
      </p:sp>
      <p:sp>
        <p:nvSpPr>
          <p:cNvPr id="13" name="矩形 12"/>
          <p:cNvSpPr/>
          <p:nvPr/>
        </p:nvSpPr>
        <p:spPr>
          <a:xfrm>
            <a:off x="1547664" y="5893485"/>
            <a:ext cx="2520280" cy="707886"/>
          </a:xfrm>
          <a:prstGeom prst="rect">
            <a:avLst/>
          </a:prstGeom>
        </p:spPr>
        <p:txBody>
          <a:bodyPr wrap="square">
            <a:spAutoFit/>
          </a:bodyPr>
          <a:lstStyle/>
          <a:p>
            <a:r>
              <a:rPr lang="zh-TW" altLang="en-US" sz="2400" dirty="0" smtClean="0">
                <a:latin typeface="標楷體" panose="03000509000000000000" pitchFamily="65" charset="-120"/>
                <a:ea typeface="標楷體" panose="03000509000000000000" pitchFamily="65" charset="-120"/>
              </a:rPr>
              <a:t>  </a:t>
            </a:r>
            <a:r>
              <a:rPr lang="zh-TW" altLang="en-US" sz="4000" b="1" dirty="0" smtClean="0">
                <a:solidFill>
                  <a:srgbClr val="FFFF00"/>
                </a:solidFill>
                <a:latin typeface="標楷體" panose="03000509000000000000" pitchFamily="65" charset="-120"/>
                <a:ea typeface="標楷體" panose="03000509000000000000" pitchFamily="65" charset="-120"/>
              </a:rPr>
              <a:t>一氧化碳</a:t>
            </a:r>
            <a:endParaRPr lang="zh-TW" altLang="en-US" sz="4000" b="1" dirty="0">
              <a:solidFill>
                <a:srgbClr val="FFFF00"/>
              </a:solidFill>
              <a:latin typeface="標楷體" panose="03000509000000000000" pitchFamily="65" charset="-120"/>
              <a:ea typeface="標楷體" panose="03000509000000000000" pitchFamily="65" charset="-120"/>
            </a:endParaRPr>
          </a:p>
        </p:txBody>
      </p:sp>
      <p:sp>
        <p:nvSpPr>
          <p:cNvPr id="14" name="矩形 13"/>
          <p:cNvSpPr/>
          <p:nvPr/>
        </p:nvSpPr>
        <p:spPr>
          <a:xfrm>
            <a:off x="4950877" y="5893485"/>
            <a:ext cx="2448272" cy="707886"/>
          </a:xfrm>
          <a:prstGeom prst="rect">
            <a:avLst/>
          </a:prstGeom>
        </p:spPr>
        <p:txBody>
          <a:bodyPr wrap="square">
            <a:spAutoFit/>
          </a:bodyPr>
          <a:lstStyle/>
          <a:p>
            <a:r>
              <a:rPr lang="zh-TW" altLang="en-US" b="1" dirty="0" smtClean="0">
                <a:solidFill>
                  <a:srgbClr val="CC3300"/>
                </a:solidFill>
                <a:latin typeface="標楷體" panose="03000509000000000000" pitchFamily="65" charset="-120"/>
                <a:ea typeface="標楷體" panose="03000509000000000000" pitchFamily="65" charset="-120"/>
              </a:rPr>
              <a:t>  </a:t>
            </a:r>
            <a:r>
              <a:rPr lang="zh-TW" altLang="en-US" sz="4000" b="1" dirty="0" smtClean="0">
                <a:solidFill>
                  <a:srgbClr val="CC3300"/>
                </a:solidFill>
                <a:latin typeface="標楷體" panose="03000509000000000000" pitchFamily="65" charset="-120"/>
                <a:ea typeface="標楷體" panose="03000509000000000000" pitchFamily="65" charset="-120"/>
              </a:rPr>
              <a:t>意外災害</a:t>
            </a:r>
            <a:endParaRPr lang="zh-TW" altLang="en-US" sz="4000" b="1" dirty="0">
              <a:solidFill>
                <a:srgbClr val="CC3300"/>
              </a:solidFill>
              <a:latin typeface="標楷體" panose="03000509000000000000" pitchFamily="65" charset="-120"/>
              <a:ea typeface="標楷體" panose="03000509000000000000" pitchFamily="65" charset="-120"/>
            </a:endParaRPr>
          </a:p>
        </p:txBody>
      </p:sp>
      <p:sp>
        <p:nvSpPr>
          <p:cNvPr id="15" name="加號 14"/>
          <p:cNvSpPr/>
          <p:nvPr/>
        </p:nvSpPr>
        <p:spPr>
          <a:xfrm>
            <a:off x="4211960" y="5805264"/>
            <a:ext cx="720080" cy="822775"/>
          </a:xfrm>
          <a:prstGeom prst="mathPlus">
            <a:avLst/>
          </a:prstGeom>
          <a:solidFill>
            <a:srgbClr val="FFFFFF"/>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TW" altLang="en-US">
              <a:solidFill>
                <a:srgbClr val="7030A0"/>
              </a:solidFill>
              <a:latin typeface="標楷體" panose="03000509000000000000" pitchFamily="65" charset="-120"/>
              <a:ea typeface="標楷體" panose="03000509000000000000" pitchFamily="65" charset="-120"/>
            </a:endParaRPr>
          </a:p>
        </p:txBody>
      </p:sp>
      <p:sp>
        <p:nvSpPr>
          <p:cNvPr id="16" name="矩形 41"/>
          <p:cNvSpPr>
            <a:spLocks noChangeArrowheads="1"/>
          </p:cNvSpPr>
          <p:nvPr/>
        </p:nvSpPr>
        <p:spPr bwMode="auto">
          <a:xfrm>
            <a:off x="5076056" y="2779528"/>
            <a:ext cx="39055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zh-TW" altLang="en-US" sz="2400" b="1" dirty="0" smtClean="0">
                <a:solidFill>
                  <a:srgbClr val="000000"/>
                </a:solidFill>
                <a:latin typeface="標楷體" panose="03000509000000000000" pitchFamily="65" charset="-120"/>
                <a:ea typeface="標楷體" panose="03000509000000000000" pitchFamily="65" charset="-120"/>
              </a:rPr>
              <a:t>一天</a:t>
            </a:r>
            <a:r>
              <a:rPr lang="en-US" altLang="zh-TW" sz="2400" b="1" dirty="0" smtClean="0">
                <a:solidFill>
                  <a:srgbClr val="000000"/>
                </a:solidFill>
                <a:latin typeface="標楷體" panose="03000509000000000000" pitchFamily="65" charset="-120"/>
                <a:ea typeface="標楷體" panose="03000509000000000000" pitchFamily="65" charset="-120"/>
              </a:rPr>
              <a:t>2</a:t>
            </a:r>
            <a:r>
              <a:rPr lang="zh-TW" altLang="en-US" sz="2400" b="1" dirty="0" smtClean="0">
                <a:solidFill>
                  <a:srgbClr val="000000"/>
                </a:solidFill>
                <a:latin typeface="標楷體" panose="03000509000000000000" pitchFamily="65" charset="-120"/>
                <a:ea typeface="標楷體" panose="03000509000000000000" pitchFamily="65" charset="-120"/>
              </a:rPr>
              <a:t>餐</a:t>
            </a:r>
            <a:r>
              <a:rPr lang="en-US" altLang="zh-TW" sz="2400" b="1" dirty="0" smtClean="0">
                <a:solidFill>
                  <a:srgbClr val="000000"/>
                </a:solidFill>
                <a:latin typeface="標楷體" panose="03000509000000000000" pitchFamily="65" charset="-120"/>
                <a:ea typeface="標楷體" panose="03000509000000000000" pitchFamily="65" charset="-120"/>
              </a:rPr>
              <a:t>X30</a:t>
            </a:r>
            <a:r>
              <a:rPr lang="zh-TW" altLang="en-US" sz="2400" b="1" dirty="0" smtClean="0">
                <a:solidFill>
                  <a:srgbClr val="000000"/>
                </a:solidFill>
                <a:latin typeface="標楷體" panose="03000509000000000000" pitchFamily="65" charset="-120"/>
                <a:ea typeface="標楷體" panose="03000509000000000000" pitchFamily="65" charset="-120"/>
              </a:rPr>
              <a:t>分</a:t>
            </a:r>
            <a:r>
              <a:rPr lang="en-US" altLang="zh-TW" sz="2400" b="1" dirty="0" smtClean="0">
                <a:solidFill>
                  <a:srgbClr val="000000"/>
                </a:solidFill>
                <a:latin typeface="標楷體" panose="03000509000000000000" pitchFamily="65" charset="-120"/>
                <a:ea typeface="標楷體" panose="03000509000000000000" pitchFamily="65" charset="-120"/>
              </a:rPr>
              <a:t>=60</a:t>
            </a:r>
            <a:r>
              <a:rPr lang="zh-TW" altLang="en-US" sz="2400" b="1" dirty="0" smtClean="0">
                <a:solidFill>
                  <a:srgbClr val="000000"/>
                </a:solidFill>
                <a:latin typeface="標楷體" panose="03000509000000000000" pitchFamily="65" charset="-120"/>
                <a:ea typeface="標楷體" panose="03000509000000000000" pitchFamily="65" charset="-120"/>
              </a:rPr>
              <a:t>分</a:t>
            </a:r>
            <a:r>
              <a:rPr lang="en-US" altLang="zh-TW" sz="2400" b="1" dirty="0" smtClean="0">
                <a:solidFill>
                  <a:srgbClr val="000000"/>
                </a:solidFill>
                <a:latin typeface="標楷體" panose="03000509000000000000" pitchFamily="65" charset="-120"/>
                <a:ea typeface="標楷體" panose="03000509000000000000" pitchFamily="65" charset="-120"/>
              </a:rPr>
              <a:t>(1</a:t>
            </a:r>
            <a:r>
              <a:rPr lang="zh-TW" altLang="en-US" sz="2400" b="1" dirty="0" smtClean="0">
                <a:solidFill>
                  <a:srgbClr val="000000"/>
                </a:solidFill>
                <a:latin typeface="標楷體" panose="03000509000000000000" pitchFamily="65" charset="-120"/>
                <a:ea typeface="標楷體" panose="03000509000000000000" pitchFamily="65" charset="-120"/>
              </a:rPr>
              <a:t>小時</a:t>
            </a:r>
            <a:r>
              <a:rPr lang="en-US" altLang="zh-TW" sz="2400" b="1" dirty="0" smtClean="0">
                <a:solidFill>
                  <a:srgbClr val="000000"/>
                </a:solidFill>
                <a:latin typeface="標楷體" panose="03000509000000000000" pitchFamily="65" charset="-120"/>
                <a:ea typeface="標楷體" panose="03000509000000000000" pitchFamily="65" charset="-120"/>
              </a:rPr>
              <a:t>)</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17" name="矩形 41"/>
          <p:cNvSpPr>
            <a:spLocks noChangeArrowheads="1"/>
          </p:cNvSpPr>
          <p:nvPr/>
        </p:nvSpPr>
        <p:spPr bwMode="auto">
          <a:xfrm>
            <a:off x="6168489" y="3403006"/>
            <a:ext cx="26955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smtClean="0">
                <a:solidFill>
                  <a:srgbClr val="000000"/>
                </a:solidFill>
                <a:latin typeface="標楷體" panose="03000509000000000000" pitchFamily="65" charset="-120"/>
                <a:ea typeface="標楷體" panose="03000509000000000000" pitchFamily="65" charset="-120"/>
              </a:rPr>
              <a:t>365/24=15.2/</a:t>
            </a:r>
            <a:r>
              <a:rPr lang="zh-TW" altLang="en-US" sz="2400" b="1" dirty="0" smtClean="0">
                <a:solidFill>
                  <a:srgbClr val="000000"/>
                </a:solidFill>
                <a:latin typeface="標楷體" panose="03000509000000000000" pitchFamily="65" charset="-120"/>
                <a:ea typeface="標楷體" panose="03000509000000000000" pitchFamily="65" charset="-120"/>
              </a:rPr>
              <a:t>天</a:t>
            </a:r>
            <a:endParaRPr lang="zh-TW" altLang="en-US" sz="2400" dirty="0">
              <a:solidFill>
                <a:srgbClr val="000000"/>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892686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anim calcmode="lin" valueType="num">
                                      <p:cBhvr>
                                        <p:cTn id="25" dur="1000" fill="hold"/>
                                        <p:tgtEl>
                                          <p:spTgt spid="13"/>
                                        </p:tgtEl>
                                        <p:attrNameLst>
                                          <p:attrName>ppt_x</p:attrName>
                                        </p:attrNameLst>
                                      </p:cBhvr>
                                      <p:tavLst>
                                        <p:tav tm="0">
                                          <p:val>
                                            <p:strVal val="#ppt_x"/>
                                          </p:val>
                                        </p:tav>
                                        <p:tav tm="100000">
                                          <p:val>
                                            <p:strVal val="#ppt_x"/>
                                          </p:val>
                                        </p:tav>
                                      </p:tavLst>
                                    </p:anim>
                                    <p:anim calcmode="lin" valueType="num">
                                      <p:cBhvr>
                                        <p:cTn id="26" dur="1000" fill="hold"/>
                                        <p:tgtEl>
                                          <p:spTgt spid="1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000"/>
                                        <p:tgtEl>
                                          <p:spTgt spid="15"/>
                                        </p:tgtEl>
                                      </p:cBhvr>
                                    </p:animEffect>
                                    <p:anim calcmode="lin" valueType="num">
                                      <p:cBhvr>
                                        <p:cTn id="35" dur="1000" fill="hold"/>
                                        <p:tgtEl>
                                          <p:spTgt spid="15"/>
                                        </p:tgtEl>
                                        <p:attrNameLst>
                                          <p:attrName>ppt_x</p:attrName>
                                        </p:attrNameLst>
                                      </p:cBhvr>
                                      <p:tavLst>
                                        <p:tav tm="0">
                                          <p:val>
                                            <p:strVal val="#ppt_x"/>
                                          </p:val>
                                        </p:tav>
                                        <p:tav tm="100000">
                                          <p:val>
                                            <p:strVal val="#ppt_x"/>
                                          </p:val>
                                        </p:tav>
                                      </p:tavLst>
                                    </p:anim>
                                    <p:anim calcmode="lin" valueType="num">
                                      <p:cBhvr>
                                        <p:cTn id="3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p:bldP spid="15" grpId="0" animBg="1"/>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6895"/>
            <a:ext cx="9252520" cy="6833989"/>
          </a:xfrm>
          <a:prstGeom prst="rect">
            <a:avLst/>
          </a:prstGeom>
          <a:solidFill>
            <a:srgbClr val="001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矩形 2"/>
          <p:cNvSpPr/>
          <p:nvPr/>
        </p:nvSpPr>
        <p:spPr>
          <a:xfrm>
            <a:off x="0" y="5685221"/>
            <a:ext cx="9120475" cy="1169551"/>
          </a:xfrm>
          <a:prstGeom prst="rect">
            <a:avLst/>
          </a:prstGeom>
          <a:solidFill>
            <a:srgbClr val="002060"/>
          </a:solidFill>
        </p:spPr>
        <p:txBody>
          <a:bodyPr wrap="square">
            <a:spAutoFit/>
          </a:bodyPr>
          <a:lstStyle/>
          <a:p>
            <a:pPr>
              <a:lnSpc>
                <a:spcPct val="150000"/>
              </a:lnSpc>
            </a:pPr>
            <a:endParaRPr lang="en-US" altLang="zh-TW" sz="2800" b="1" dirty="0" smtClean="0">
              <a:solidFill>
                <a:srgbClr val="FF5353"/>
              </a:solidFill>
              <a:latin typeface="標楷體" panose="03000509000000000000" pitchFamily="65" charset="-120"/>
              <a:ea typeface="標楷體" panose="03000509000000000000" pitchFamily="65" charset="-120"/>
            </a:endParaRPr>
          </a:p>
          <a:p>
            <a:r>
              <a:rPr lang="zh-TW" altLang="en-US" sz="2800" b="1" dirty="0" smtClean="0">
                <a:solidFill>
                  <a:srgbClr val="EEB500"/>
                </a:solidFill>
                <a:latin typeface="標楷體" panose="03000509000000000000" pitchFamily="65" charset="-120"/>
                <a:ea typeface="標楷體" panose="03000509000000000000" pitchFamily="65" charset="-120"/>
              </a:rPr>
              <a:t>   </a:t>
            </a:r>
            <a:endParaRPr lang="en-US" altLang="zh-TW" sz="2800" b="1" dirty="0" smtClean="0">
              <a:solidFill>
                <a:srgbClr val="FFFF00"/>
              </a:solidFill>
              <a:latin typeface="標楷體" panose="03000509000000000000" pitchFamily="65" charset="-120"/>
              <a:ea typeface="標楷體" panose="03000509000000000000" pitchFamily="65" charset="-120"/>
            </a:endParaRPr>
          </a:p>
        </p:txBody>
      </p:sp>
      <p:sp>
        <p:nvSpPr>
          <p:cNvPr id="4" name="矩形 3"/>
          <p:cNvSpPr/>
          <p:nvPr/>
        </p:nvSpPr>
        <p:spPr>
          <a:xfrm>
            <a:off x="1005417" y="5946830"/>
            <a:ext cx="7109639" cy="646331"/>
          </a:xfrm>
          <a:prstGeom prst="rect">
            <a:avLst/>
          </a:prstGeom>
        </p:spPr>
        <p:txBody>
          <a:bodyPr wrap="none">
            <a:spAutoFit/>
          </a:bodyPr>
          <a:lstStyle/>
          <a:p>
            <a:r>
              <a:rPr lang="zh-TW" altLang="en-US" sz="3600" b="1" dirty="0">
                <a:solidFill>
                  <a:srgbClr val="FFFF00"/>
                </a:solidFill>
                <a:latin typeface="標楷體" panose="03000509000000000000" pitchFamily="65" charset="-120"/>
                <a:ea typeface="標楷體" panose="03000509000000000000" pitchFamily="65" charset="-120"/>
              </a:rPr>
              <a:t>防止一氧化碳中毒及家庭意外災害</a:t>
            </a:r>
            <a:endParaRPr lang="en-US" altLang="zh-TW" sz="3600" b="1" dirty="0">
              <a:solidFill>
                <a:srgbClr val="FFFF00"/>
              </a:solidFill>
              <a:latin typeface="標楷體" panose="03000509000000000000" pitchFamily="65" charset="-120"/>
              <a:ea typeface="標楷體" panose="03000509000000000000" pitchFamily="65" charset="-120"/>
            </a:endParaRPr>
          </a:p>
        </p:txBody>
      </p:sp>
      <p:pic>
        <p:nvPicPr>
          <p:cNvPr id="5" name="圖片 4"/>
          <p:cNvPicPr>
            <a:picLocks noChangeAspect="1"/>
          </p:cNvPicPr>
          <p:nvPr/>
        </p:nvPicPr>
        <p:blipFill rotWithShape="1">
          <a:blip r:embed="rId2">
            <a:extLst>
              <a:ext uri="{28A0092B-C50C-407E-A947-70E740481C1C}">
                <a14:useLocalDpi xmlns:a14="http://schemas.microsoft.com/office/drawing/2010/main" val="0"/>
              </a:ext>
            </a:extLst>
          </a:blip>
          <a:srcRect t="29001" b="8000"/>
          <a:stretch/>
        </p:blipFill>
        <p:spPr>
          <a:xfrm>
            <a:off x="111907" y="2780928"/>
            <a:ext cx="4724781" cy="2503907"/>
          </a:xfrm>
          <a:prstGeom prst="rect">
            <a:avLst/>
          </a:prstGeom>
        </p:spPr>
      </p:pic>
      <p:sp>
        <p:nvSpPr>
          <p:cNvPr id="6" name="矩形 5"/>
          <p:cNvSpPr/>
          <p:nvPr/>
        </p:nvSpPr>
        <p:spPr>
          <a:xfrm>
            <a:off x="111907" y="1412776"/>
            <a:ext cx="4795118" cy="646331"/>
          </a:xfrm>
          <a:prstGeom prst="rect">
            <a:avLst/>
          </a:prstGeom>
          <a:ln w="57150">
            <a:solidFill>
              <a:srgbClr val="00B0F0"/>
            </a:solidFill>
          </a:ln>
          <a:effectLst>
            <a:outerShdw blurRad="225425" dist="50800" dir="5220000" algn="ctr">
              <a:srgbClr val="000000">
                <a:alpha val="33000"/>
              </a:srgbClr>
            </a:outerShdw>
          </a:effectLst>
          <a:scene3d>
            <a:camera prst="perspectiveFront" fov="1200000">
              <a:rot lat="0" lon="21469381" rev="255536"/>
            </a:camera>
            <a:lightRig rig="harsh" dir="t">
              <a:rot lat="0" lon="0" rev="3000000"/>
            </a:lightRig>
          </a:scene3d>
          <a:sp3d extrusionH="254000" contourW="19050">
            <a:bevelT w="82550" h="44450" prst="angle"/>
            <a:bevelB w="82550" h="44450" prst="angle"/>
            <a:contourClr>
              <a:srgbClr val="FFFFFF"/>
            </a:contourClr>
          </a:sp3d>
        </p:spPr>
        <p:txBody>
          <a:bodyPr wrap="square">
            <a:spAutoFit/>
          </a:bodyPr>
          <a:lstStyle/>
          <a:p>
            <a:r>
              <a:rPr lang="zh-TW" altLang="en-US" sz="3600" b="1" dirty="0">
                <a:solidFill>
                  <a:srgbClr val="FF00FF"/>
                </a:solidFill>
                <a:latin typeface="標楷體" panose="03000509000000000000" pitchFamily="65" charset="-120"/>
                <a:ea typeface="標楷體" panose="03000509000000000000" pitchFamily="65" charset="-120"/>
              </a:rPr>
              <a:t> </a:t>
            </a:r>
            <a:r>
              <a:rPr lang="zh-TW" altLang="en-US" sz="3600" b="1" dirty="0" smtClean="0">
                <a:solidFill>
                  <a:srgbClr val="FF00FF"/>
                </a:solidFill>
                <a:latin typeface="標楷體" panose="03000509000000000000" pitchFamily="65" charset="-120"/>
                <a:ea typeface="標楷體" panose="03000509000000000000" pitchFamily="65" charset="-120"/>
              </a:rPr>
              <a:t>安順讓您安全帶回家</a:t>
            </a:r>
            <a:endParaRPr lang="zh-TW" altLang="en-US" sz="3600" dirty="0">
              <a:solidFill>
                <a:srgbClr val="FF00FF"/>
              </a:solidFill>
              <a:latin typeface="標楷體" panose="03000509000000000000" pitchFamily="65" charset="-120"/>
              <a:ea typeface="標楷體" panose="03000509000000000000" pitchFamily="65" charset="-120"/>
            </a:endParaRPr>
          </a:p>
        </p:txBody>
      </p:sp>
      <p:pic>
        <p:nvPicPr>
          <p:cNvPr id="8" name="圖片 1" descr="143271318859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520" y="157982"/>
            <a:ext cx="1002946" cy="886330"/>
          </a:xfrm>
          <a:prstGeom prst="rect">
            <a:avLst/>
          </a:prstGeom>
          <a:noFill/>
          <a:extLst>
            <a:ext uri="{909E8E84-426E-40DD-AFC4-6F175D3DCCD1}">
              <a14:hiddenFill xmlns:a14="http://schemas.microsoft.com/office/drawing/2010/main">
                <a:solidFill>
                  <a:srgbClr val="FFFFFF"/>
                </a:solidFill>
              </a14:hiddenFill>
            </a:ext>
          </a:extLst>
        </p:spPr>
      </p:pic>
      <p:pic>
        <p:nvPicPr>
          <p:cNvPr id="9" name="圖片 8"/>
          <p:cNvPicPr>
            <a:picLocks noChangeAspect="1"/>
          </p:cNvPicPr>
          <p:nvPr/>
        </p:nvPicPr>
        <p:blipFill rotWithShape="1">
          <a:blip r:embed="rId4"/>
          <a:srcRect b="19481"/>
          <a:stretch/>
        </p:blipFill>
        <p:spPr>
          <a:xfrm>
            <a:off x="5004048" y="332656"/>
            <a:ext cx="4012310" cy="5112568"/>
          </a:xfrm>
          <a:prstGeom prst="rect">
            <a:avLst/>
          </a:prstGeom>
        </p:spPr>
      </p:pic>
    </p:spTree>
    <p:extLst>
      <p:ext uri="{BB962C8B-B14F-4D97-AF65-F5344CB8AC3E}">
        <p14:creationId xmlns:p14="http://schemas.microsoft.com/office/powerpoint/2010/main" val="38567801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6895"/>
            <a:ext cx="9252520" cy="6833989"/>
          </a:xfrm>
          <a:prstGeom prst="rect">
            <a:avLst/>
          </a:prstGeom>
          <a:solidFill>
            <a:srgbClr val="002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Rectangle 3"/>
          <p:cNvSpPr>
            <a:spLocks noChangeArrowheads="1"/>
          </p:cNvSpPr>
          <p:nvPr/>
        </p:nvSpPr>
        <p:spPr bwMode="auto">
          <a:xfrm>
            <a:off x="1675956" y="3356992"/>
            <a:ext cx="6768752" cy="3231654"/>
          </a:xfrm>
          <a:prstGeom prst="rect">
            <a:avLst/>
          </a:prstGeom>
          <a:solidFill>
            <a:srgbClr val="FFFFC1"/>
          </a:solidFill>
          <a:ln w="28575">
            <a:solidFill>
              <a:srgbClr val="0033CC"/>
            </a:solidFill>
            <a:miter lim="800000"/>
            <a:headEnd/>
            <a:tailEnd/>
          </a:ln>
          <a:effectLs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zh-TW" altLang="en-US" sz="4000" b="1" i="0" u="none" strike="noStrike" cap="none" normalizeH="0" baseline="0" dirty="0" smtClean="0">
                <a:ln>
                  <a:noFill/>
                </a:ln>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 </a:t>
            </a:r>
            <a:r>
              <a:rPr kumimoji="0" lang="zh-TW" altLang="en-US" sz="2400" b="1" i="0" u="none" strike="noStrike" cap="none" normalizeH="0" baseline="0" dirty="0" smtClean="0">
                <a:ln>
                  <a:noFill/>
                </a:ln>
                <a:solidFill>
                  <a:srgbClr val="3E001F"/>
                </a:solidFill>
                <a:effectLst/>
                <a:latin typeface="Calibri" panose="020F0502020204030204" pitchFamily="34" charset="0"/>
                <a:ea typeface="新細明體" panose="02020500000000000000" pitchFamily="18" charset="-120"/>
                <a:cs typeface="Times New Roman" panose="02020603050405020304" pitchFamily="18" charset="0"/>
              </a:rPr>
              <a:t>駿騰能源有限公司歷經</a:t>
            </a:r>
            <a:r>
              <a:rPr kumimoji="0" lang="en-US" altLang="zh-TW" sz="2400" b="1" i="0" u="none" strike="noStrike" cap="none" normalizeH="0" baseline="0" dirty="0" smtClean="0">
                <a:ln>
                  <a:noFill/>
                </a:ln>
                <a:solidFill>
                  <a:srgbClr val="3E001F"/>
                </a:solidFill>
                <a:effectLst/>
                <a:latin typeface="Calibri" panose="020F0502020204030204" pitchFamily="34" charset="0"/>
                <a:ea typeface="新細明體" panose="02020500000000000000" pitchFamily="18" charset="-120"/>
                <a:cs typeface="Times New Roman" panose="02020603050405020304" pitchFamily="18" charset="0"/>
              </a:rPr>
              <a:t>12</a:t>
            </a:r>
            <a:r>
              <a:rPr kumimoji="0" lang="zh-TW" altLang="en-US" sz="2400" b="1" i="0" u="none" strike="noStrike" cap="none" normalizeH="0" baseline="0" dirty="0" smtClean="0">
                <a:ln>
                  <a:noFill/>
                </a:ln>
                <a:solidFill>
                  <a:srgbClr val="3E001F"/>
                </a:solidFill>
                <a:effectLst/>
                <a:latin typeface="Calibri" panose="020F0502020204030204" pitchFamily="34" charset="0"/>
                <a:ea typeface="新細明體" panose="02020500000000000000" pitchFamily="18" charset="-120"/>
                <a:cs typeface="Times New Roman" panose="02020603050405020304" pitchFamily="18" charset="0"/>
              </a:rPr>
              <a:t>年的研發、已開發出新一代的瓦斯替代能源產品並且獲得世界發明專利</a:t>
            </a:r>
            <a:r>
              <a:rPr kumimoji="0" lang="zh-TW" altLang="en-US" sz="2400" b="1" i="0" u="none" strike="noStrike" cap="none" normalizeH="0" baseline="0" dirty="0" smtClean="0">
                <a:ln>
                  <a:noFill/>
                </a:ln>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字</a:t>
            </a:r>
            <a:r>
              <a:rPr kumimoji="0" lang="en-US" altLang="zh-TW" sz="2400" b="1" i="0" u="none" strike="noStrike" cap="none" normalizeH="0" baseline="0" dirty="0" smtClean="0">
                <a:ln>
                  <a:noFill/>
                </a:ln>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1366639</a:t>
            </a:r>
            <a:r>
              <a:rPr kumimoji="0" lang="zh-TW" altLang="en-US" sz="2400" b="1" i="0" u="none" strike="noStrike" cap="none" normalizeH="0" baseline="0" dirty="0" smtClean="0">
                <a:ln>
                  <a:noFill/>
                </a:ln>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號</a:t>
            </a:r>
            <a:r>
              <a:rPr kumimoji="0" lang="en-US" altLang="zh-TW" sz="2400" b="1" i="0" u="none" strike="noStrike" cap="none" normalizeH="0" baseline="0" dirty="0" smtClean="0">
                <a:ln>
                  <a:noFill/>
                </a:ln>
                <a:solidFill>
                  <a:srgbClr val="3E001F"/>
                </a:solidFill>
                <a:effectLst/>
                <a:latin typeface="Calibri" panose="020F0502020204030204" pitchFamily="34" charset="0"/>
                <a:ea typeface="新細明體" panose="02020500000000000000" pitchFamily="18" charset="-120"/>
                <a:cs typeface="Times New Roman" panose="02020603050405020304" pitchFamily="18" charset="0"/>
              </a:rPr>
              <a:t>:</a:t>
            </a:r>
            <a:r>
              <a:rPr kumimoji="0" lang="zh-TW" altLang="en-US" sz="2400" b="1" i="0" u="none" strike="noStrike" cap="none" normalizeH="0" baseline="0" dirty="0" smtClean="0">
                <a:ln>
                  <a:noFill/>
                </a:ln>
                <a:solidFill>
                  <a:srgbClr val="3E001F"/>
                </a:solidFill>
                <a:effectLst/>
                <a:latin typeface="Calibri" panose="020F0502020204030204" pitchFamily="34" charset="0"/>
                <a:ea typeface="新細明體" panose="02020500000000000000" pitchFamily="18" charset="-120"/>
                <a:cs typeface="Times New Roman" panose="02020603050405020304" pitchFamily="18" charset="0"/>
              </a:rPr>
              <a:t>非常安全且不會發生氣爆造成火災及一氧化碳中毒事件的發生將為國內的每個家庭及餐飲事業帶來新的福音。</a:t>
            </a:r>
            <a:endParaRPr kumimoji="0" lang="zh-TW" altLang="en-US" sz="2400" b="0" i="0" u="none" strike="noStrike" cap="none" normalizeH="0" baseline="0" dirty="0" smtClean="0">
              <a:ln>
                <a:noFill/>
              </a:ln>
              <a:solidFill>
                <a:srgbClr val="3E001F"/>
              </a:solidFill>
              <a:effectLst/>
            </a:endParaRPr>
          </a:p>
        </p:txBody>
      </p:sp>
      <p:sp>
        <p:nvSpPr>
          <p:cNvPr id="4" name="矩形 3"/>
          <p:cNvSpPr/>
          <p:nvPr/>
        </p:nvSpPr>
        <p:spPr>
          <a:xfrm>
            <a:off x="1673177" y="332656"/>
            <a:ext cx="6768752" cy="2862322"/>
          </a:xfrm>
          <a:prstGeom prst="rect">
            <a:avLst/>
          </a:prstGeom>
          <a:solidFill>
            <a:srgbClr val="E5F5FF"/>
          </a:solidFill>
          <a:ln w="28575">
            <a:solidFill>
              <a:srgbClr val="0033CC"/>
            </a:solidFill>
          </a:ln>
        </p:spPr>
        <p:txBody>
          <a:bodyPr wrap="square">
            <a:spAutoFit/>
          </a:bodyPr>
          <a:lstStyle/>
          <a:p>
            <a:pPr lvl="0" eaLnBrk="0" fontAlgn="base" hangingPunct="0">
              <a:lnSpc>
                <a:spcPct val="150000"/>
              </a:lnSpc>
              <a:spcBef>
                <a:spcPct val="0"/>
              </a:spcBef>
              <a:spcAft>
                <a:spcPct val="0"/>
              </a:spcAft>
            </a:pPr>
            <a:r>
              <a:rPr lang="zh-TW" altLang="en-US" sz="2400" b="1" dirty="0">
                <a:latin typeface="Calibri" panose="020F0502020204030204" pitchFamily="34" charset="0"/>
                <a:cs typeface="Times New Roman" panose="02020603050405020304" pitchFamily="18" charset="0"/>
              </a:rPr>
              <a:t>台灣使用瓦斯迄今</a:t>
            </a:r>
            <a:r>
              <a:rPr lang="en-US" altLang="zh-TW" sz="2400" b="1" dirty="0">
                <a:latin typeface="Calibri" panose="020F0502020204030204" pitchFamily="34" charset="0"/>
                <a:cs typeface="Times New Roman" panose="02020603050405020304" pitchFamily="18" charset="0"/>
              </a:rPr>
              <a:t>50</a:t>
            </a:r>
            <a:r>
              <a:rPr lang="zh-TW" altLang="en-US" sz="2400" b="1" dirty="0">
                <a:latin typeface="Calibri" panose="020F0502020204030204" pitchFamily="34" charset="0"/>
                <a:cs typeface="Times New Roman" panose="02020603050405020304" pitchFamily="18" charset="0"/>
              </a:rPr>
              <a:t>年以上，而隨著家戶普及以及商店林立，每年氣爆事件超過</a:t>
            </a:r>
            <a:r>
              <a:rPr lang="en-US" altLang="zh-TW" sz="2400" b="1" dirty="0">
                <a:latin typeface="Calibri" panose="020F0502020204030204" pitchFamily="34" charset="0"/>
                <a:cs typeface="Times New Roman" panose="02020603050405020304" pitchFamily="18" charset="0"/>
              </a:rPr>
              <a:t>1</a:t>
            </a:r>
            <a:r>
              <a:rPr lang="zh-TW" altLang="en-US" sz="2400" b="1" dirty="0">
                <a:latin typeface="Calibri" panose="020F0502020204030204" pitchFamily="34" charset="0"/>
                <a:cs typeface="Times New Roman" panose="02020603050405020304" pitchFamily="18" charset="0"/>
              </a:rPr>
              <a:t>萬餘件，造成生命及財產損失無法估計，有鑑於此</a:t>
            </a:r>
            <a:r>
              <a:rPr lang="zh-TW" altLang="en-US" sz="2400" b="1" dirty="0" smtClean="0">
                <a:latin typeface="Calibri" panose="020F0502020204030204" pitchFamily="34" charset="0"/>
                <a:cs typeface="Times New Roman" panose="02020603050405020304" pitchFamily="18" charset="0"/>
              </a:rPr>
              <a:t>，駿騰公司終</a:t>
            </a:r>
            <a:r>
              <a:rPr lang="zh-TW" altLang="en-US" sz="2400" b="1" dirty="0">
                <a:latin typeface="Calibri" panose="020F0502020204030204" pitchFamily="34" charset="0"/>
                <a:cs typeface="Times New Roman" panose="02020603050405020304" pitchFamily="18" charset="0"/>
              </a:rPr>
              <a:t>將</a:t>
            </a:r>
            <a:r>
              <a:rPr lang="zh-TW" altLang="en-US" sz="2400" b="1" dirty="0" smtClean="0">
                <a:latin typeface="Calibri" panose="020F0502020204030204" pitchFamily="34" charset="0"/>
                <a:cs typeface="Times New Roman" panose="02020603050405020304" pitchFamily="18" charset="0"/>
              </a:rPr>
              <a:t>為家庭</a:t>
            </a:r>
            <a:r>
              <a:rPr lang="zh-TW" altLang="en-US" sz="2400" b="1" dirty="0">
                <a:latin typeface="Calibri" panose="020F0502020204030204" pitchFamily="34" charset="0"/>
                <a:cs typeface="Times New Roman" panose="02020603050405020304" pitchFamily="18" charset="0"/>
              </a:rPr>
              <a:t>帶來安全、無毒的居家生活環境，讓民眾免於一氧化碳中毒與氣爆的危險！</a:t>
            </a:r>
            <a:endParaRPr lang="zh-TW" altLang="en-US" sz="2400" dirty="0"/>
          </a:p>
        </p:txBody>
      </p:sp>
      <p:pic>
        <p:nvPicPr>
          <p:cNvPr id="5" name="圖片 1" descr="143271318859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157982"/>
            <a:ext cx="1002946" cy="886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5372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6895"/>
            <a:ext cx="9252520" cy="6833989"/>
          </a:xfrm>
          <a:prstGeom prst="rect">
            <a:avLst/>
          </a:prstGeom>
          <a:solidFill>
            <a:srgbClr val="002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流程圖: 換頁接點 2"/>
          <p:cNvSpPr/>
          <p:nvPr/>
        </p:nvSpPr>
        <p:spPr>
          <a:xfrm>
            <a:off x="3529452" y="980728"/>
            <a:ext cx="2160240" cy="4104455"/>
          </a:xfrm>
          <a:prstGeom prst="flowChartOffpageConnector">
            <a:avLst/>
          </a:prstGeom>
          <a:solidFill>
            <a:srgbClr val="00CCFF"/>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2"/>
          <a:stretch>
            <a:fillRect/>
          </a:stretch>
        </p:blipFill>
        <p:spPr>
          <a:xfrm>
            <a:off x="688607" y="1658418"/>
            <a:ext cx="2739239" cy="3969998"/>
          </a:xfrm>
          <a:prstGeom prst="rect">
            <a:avLst/>
          </a:prstGeom>
        </p:spPr>
      </p:pic>
      <p:pic>
        <p:nvPicPr>
          <p:cNvPr id="5" name="圖片 4"/>
          <p:cNvPicPr>
            <a:picLocks noChangeAspect="1"/>
          </p:cNvPicPr>
          <p:nvPr/>
        </p:nvPicPr>
        <p:blipFill rotWithShape="1">
          <a:blip r:embed="rId3" cstate="print">
            <a:extLst>
              <a:ext uri="{28A0092B-C50C-407E-A947-70E740481C1C}">
                <a14:useLocalDpi xmlns:a14="http://schemas.microsoft.com/office/drawing/2010/main" val="0"/>
              </a:ext>
            </a:extLst>
          </a:blip>
          <a:srcRect l="8439" t="13250" r="5559" b="1701"/>
          <a:stretch/>
        </p:blipFill>
        <p:spPr>
          <a:xfrm>
            <a:off x="5813837" y="1658418"/>
            <a:ext cx="2718603" cy="3969998"/>
          </a:xfrm>
          <a:prstGeom prst="rect">
            <a:avLst/>
          </a:prstGeom>
        </p:spPr>
      </p:pic>
      <p:sp>
        <p:nvSpPr>
          <p:cNvPr id="6" name="矩形 5"/>
          <p:cNvSpPr/>
          <p:nvPr/>
        </p:nvSpPr>
        <p:spPr>
          <a:xfrm>
            <a:off x="3274028" y="171314"/>
            <a:ext cx="2750230" cy="707886"/>
          </a:xfrm>
          <a:prstGeom prst="rect">
            <a:avLst/>
          </a:prstGeom>
          <a:solidFill>
            <a:srgbClr val="FFC000"/>
          </a:solidFill>
          <a:ln w="38100">
            <a:solidFill>
              <a:schemeClr val="tx1"/>
            </a:solidFill>
          </a:ln>
        </p:spPr>
        <p:txBody>
          <a:bodyPr wrap="square">
            <a:spAutoFit/>
          </a:bodyPr>
          <a:lstStyle/>
          <a:p>
            <a:r>
              <a:rPr lang="zh-TW" altLang="en-US" sz="3200" b="1" dirty="0" smtClean="0">
                <a:solidFill>
                  <a:srgbClr val="0000FF"/>
                </a:solidFill>
                <a:latin typeface="標楷體" panose="03000509000000000000" pitchFamily="65" charset="-120"/>
                <a:ea typeface="標楷體" panose="03000509000000000000" pitchFamily="65" charset="-120"/>
              </a:rPr>
              <a:t> </a:t>
            </a:r>
            <a:r>
              <a:rPr lang="zh-TW" altLang="en-US" sz="4000" b="1" dirty="0" smtClean="0">
                <a:solidFill>
                  <a:srgbClr val="0000FF"/>
                </a:solidFill>
                <a:latin typeface="標楷體" panose="03000509000000000000" pitchFamily="65" charset="-120"/>
                <a:ea typeface="標楷體" panose="03000509000000000000" pitchFamily="65" charset="-120"/>
              </a:rPr>
              <a:t>商品特色</a:t>
            </a:r>
            <a:endParaRPr lang="zh-TW" altLang="en-US" sz="4000" b="1" dirty="0">
              <a:solidFill>
                <a:srgbClr val="0000FF"/>
              </a:solidFill>
              <a:latin typeface="標楷體" panose="03000509000000000000" pitchFamily="65" charset="-120"/>
              <a:ea typeface="標楷體" panose="03000509000000000000" pitchFamily="65" charset="-120"/>
            </a:endParaRPr>
          </a:p>
        </p:txBody>
      </p:sp>
      <p:sp>
        <p:nvSpPr>
          <p:cNvPr id="8" name="矩形 7"/>
          <p:cNvSpPr/>
          <p:nvPr/>
        </p:nvSpPr>
        <p:spPr>
          <a:xfrm>
            <a:off x="3601459" y="980728"/>
            <a:ext cx="2435459" cy="461665"/>
          </a:xfrm>
          <a:prstGeom prst="rect">
            <a:avLst/>
          </a:prstGeom>
        </p:spPr>
        <p:txBody>
          <a:bodyPr wrap="square">
            <a:spAutoFit/>
          </a:bodyPr>
          <a:lstStyle/>
          <a:p>
            <a:r>
              <a:rPr lang="en-US" altLang="zh-TW" sz="2000" b="1" dirty="0" smtClean="0">
                <a:solidFill>
                  <a:srgbClr val="002060"/>
                </a:solidFill>
                <a:latin typeface="標楷體" panose="03000509000000000000" pitchFamily="65" charset="-120"/>
                <a:ea typeface="標楷體" panose="03000509000000000000" pitchFamily="65" charset="-120"/>
              </a:rPr>
              <a:t>1.</a:t>
            </a:r>
            <a:r>
              <a:rPr lang="zh-TW" altLang="en-US" sz="2400" b="1" dirty="0" smtClean="0">
                <a:solidFill>
                  <a:srgbClr val="C00000"/>
                </a:solidFill>
                <a:latin typeface="標楷體" panose="03000509000000000000" pitchFamily="65" charset="-120"/>
                <a:ea typeface="標楷體" panose="03000509000000000000" pitchFamily="65" charset="-120"/>
              </a:rPr>
              <a:t>使用安全性</a:t>
            </a:r>
            <a:endParaRPr lang="zh-TW" altLang="en-US" sz="2400" b="1" dirty="0">
              <a:solidFill>
                <a:srgbClr val="C00000"/>
              </a:solidFill>
              <a:latin typeface="標楷體" panose="03000509000000000000" pitchFamily="65" charset="-120"/>
              <a:ea typeface="標楷體" panose="03000509000000000000" pitchFamily="65" charset="-120"/>
            </a:endParaRPr>
          </a:p>
        </p:txBody>
      </p:sp>
      <p:sp>
        <p:nvSpPr>
          <p:cNvPr id="9" name="矩形 8"/>
          <p:cNvSpPr/>
          <p:nvPr/>
        </p:nvSpPr>
        <p:spPr>
          <a:xfrm>
            <a:off x="3601460" y="1556792"/>
            <a:ext cx="2422798" cy="461665"/>
          </a:xfrm>
          <a:prstGeom prst="rect">
            <a:avLst/>
          </a:prstGeom>
        </p:spPr>
        <p:txBody>
          <a:bodyPr wrap="square">
            <a:spAutoFit/>
          </a:bodyPr>
          <a:lstStyle/>
          <a:p>
            <a:r>
              <a:rPr lang="en-US" altLang="zh-TW" sz="2000" b="1" dirty="0" smtClean="0">
                <a:solidFill>
                  <a:srgbClr val="002060"/>
                </a:solidFill>
                <a:latin typeface="標楷體" panose="03000509000000000000" pitchFamily="65" charset="-120"/>
                <a:ea typeface="標楷體" panose="03000509000000000000" pitchFamily="65" charset="-120"/>
              </a:rPr>
              <a:t>2.</a:t>
            </a:r>
            <a:r>
              <a:rPr lang="zh-TW" altLang="en-US" sz="2400" b="1" dirty="0" smtClean="0">
                <a:solidFill>
                  <a:srgbClr val="C00000"/>
                </a:solidFill>
                <a:latin typeface="標楷體" panose="03000509000000000000" pitchFamily="65" charset="-120"/>
                <a:ea typeface="標楷體" panose="03000509000000000000" pitchFamily="65" charset="-120"/>
              </a:rPr>
              <a:t>市場獨佔性</a:t>
            </a:r>
            <a:endParaRPr lang="zh-TW" altLang="en-US" sz="2400" b="1" dirty="0">
              <a:solidFill>
                <a:srgbClr val="C00000"/>
              </a:solidFill>
              <a:latin typeface="標楷體" panose="03000509000000000000" pitchFamily="65" charset="-120"/>
              <a:ea typeface="標楷體" panose="03000509000000000000" pitchFamily="65" charset="-120"/>
            </a:endParaRPr>
          </a:p>
        </p:txBody>
      </p:sp>
      <p:sp>
        <p:nvSpPr>
          <p:cNvPr id="10" name="矩形 9"/>
          <p:cNvSpPr/>
          <p:nvPr/>
        </p:nvSpPr>
        <p:spPr>
          <a:xfrm>
            <a:off x="3601459" y="2132856"/>
            <a:ext cx="2528679" cy="461665"/>
          </a:xfrm>
          <a:prstGeom prst="rect">
            <a:avLst/>
          </a:prstGeom>
        </p:spPr>
        <p:txBody>
          <a:bodyPr wrap="square">
            <a:spAutoFit/>
          </a:bodyPr>
          <a:lstStyle/>
          <a:p>
            <a:r>
              <a:rPr lang="en-US" altLang="zh-TW" sz="2000" b="1" dirty="0" smtClean="0">
                <a:solidFill>
                  <a:srgbClr val="002060"/>
                </a:solidFill>
                <a:latin typeface="標楷體" panose="03000509000000000000" pitchFamily="65" charset="-120"/>
                <a:ea typeface="標楷體" panose="03000509000000000000" pitchFamily="65" charset="-120"/>
              </a:rPr>
              <a:t>3.</a:t>
            </a:r>
            <a:r>
              <a:rPr lang="zh-TW" altLang="en-US" sz="2400" b="1" dirty="0" smtClean="0">
                <a:solidFill>
                  <a:srgbClr val="C00000"/>
                </a:solidFill>
                <a:latin typeface="標楷體" panose="03000509000000000000" pitchFamily="65" charset="-120"/>
                <a:ea typeface="標楷體" panose="03000509000000000000" pitchFamily="65" charset="-120"/>
              </a:rPr>
              <a:t>每月循環</a:t>
            </a:r>
            <a:r>
              <a:rPr lang="zh-TW" altLang="en-US" sz="2400" b="1" dirty="0">
                <a:solidFill>
                  <a:srgbClr val="C00000"/>
                </a:solidFill>
                <a:latin typeface="標楷體" panose="03000509000000000000" pitchFamily="65" charset="-120"/>
                <a:ea typeface="標楷體" panose="03000509000000000000" pitchFamily="65" charset="-120"/>
              </a:rPr>
              <a:t>性</a:t>
            </a:r>
          </a:p>
        </p:txBody>
      </p:sp>
      <p:sp>
        <p:nvSpPr>
          <p:cNvPr id="11" name="矩形 10"/>
          <p:cNvSpPr/>
          <p:nvPr/>
        </p:nvSpPr>
        <p:spPr>
          <a:xfrm>
            <a:off x="3601460" y="2708920"/>
            <a:ext cx="2430785" cy="461665"/>
          </a:xfrm>
          <a:prstGeom prst="rect">
            <a:avLst/>
          </a:prstGeom>
        </p:spPr>
        <p:txBody>
          <a:bodyPr wrap="square">
            <a:spAutoFit/>
          </a:bodyPr>
          <a:lstStyle/>
          <a:p>
            <a:r>
              <a:rPr lang="en-US" altLang="zh-TW" sz="2000" b="1" dirty="0" smtClean="0">
                <a:solidFill>
                  <a:srgbClr val="002060"/>
                </a:solidFill>
                <a:latin typeface="標楷體" panose="03000509000000000000" pitchFamily="65" charset="-120"/>
                <a:ea typeface="標楷體" panose="03000509000000000000" pitchFamily="65" charset="-120"/>
              </a:rPr>
              <a:t>4.</a:t>
            </a:r>
            <a:r>
              <a:rPr lang="zh-TW" altLang="en-US" sz="2400" b="1" dirty="0" smtClean="0">
                <a:solidFill>
                  <a:srgbClr val="C00000"/>
                </a:solidFill>
                <a:latin typeface="標楷體" panose="03000509000000000000" pitchFamily="65" charset="-120"/>
                <a:ea typeface="標楷體" panose="03000509000000000000" pitchFamily="65" charset="-120"/>
              </a:rPr>
              <a:t>家庭普及</a:t>
            </a:r>
            <a:r>
              <a:rPr lang="zh-TW" altLang="en-US" sz="2400" b="1" dirty="0">
                <a:solidFill>
                  <a:srgbClr val="C00000"/>
                </a:solidFill>
                <a:latin typeface="標楷體" panose="03000509000000000000" pitchFamily="65" charset="-120"/>
                <a:ea typeface="標楷體" panose="03000509000000000000" pitchFamily="65" charset="-120"/>
              </a:rPr>
              <a:t>性</a:t>
            </a:r>
          </a:p>
        </p:txBody>
      </p:sp>
      <p:sp>
        <p:nvSpPr>
          <p:cNvPr id="12" name="矩形 11"/>
          <p:cNvSpPr/>
          <p:nvPr/>
        </p:nvSpPr>
        <p:spPr>
          <a:xfrm>
            <a:off x="3653597" y="3284984"/>
            <a:ext cx="2429932" cy="461665"/>
          </a:xfrm>
          <a:prstGeom prst="rect">
            <a:avLst/>
          </a:prstGeom>
        </p:spPr>
        <p:txBody>
          <a:bodyPr wrap="square">
            <a:spAutoFit/>
          </a:bodyPr>
          <a:lstStyle/>
          <a:p>
            <a:r>
              <a:rPr lang="en-US" altLang="zh-TW" sz="2000" b="1" dirty="0" smtClean="0">
                <a:solidFill>
                  <a:srgbClr val="002060"/>
                </a:solidFill>
                <a:latin typeface="標楷體" panose="03000509000000000000" pitchFamily="65" charset="-120"/>
                <a:ea typeface="標楷體" panose="03000509000000000000" pitchFamily="65" charset="-120"/>
              </a:rPr>
              <a:t>5.</a:t>
            </a:r>
            <a:r>
              <a:rPr lang="zh-TW" altLang="en-US" sz="2400" b="1" dirty="0" smtClean="0">
                <a:solidFill>
                  <a:srgbClr val="C00000"/>
                </a:solidFill>
                <a:latin typeface="標楷體" panose="03000509000000000000" pitchFamily="65" charset="-120"/>
                <a:ea typeface="標楷體" panose="03000509000000000000" pitchFamily="65" charset="-120"/>
              </a:rPr>
              <a:t>市場永續</a:t>
            </a:r>
            <a:r>
              <a:rPr lang="zh-TW" altLang="en-US" sz="2400" b="1" dirty="0">
                <a:solidFill>
                  <a:srgbClr val="C00000"/>
                </a:solidFill>
                <a:latin typeface="標楷體" panose="03000509000000000000" pitchFamily="65" charset="-120"/>
                <a:ea typeface="標楷體" panose="03000509000000000000" pitchFamily="65" charset="-120"/>
              </a:rPr>
              <a:t>性</a:t>
            </a:r>
          </a:p>
        </p:txBody>
      </p:sp>
      <p:sp>
        <p:nvSpPr>
          <p:cNvPr id="13" name="矩形 12"/>
          <p:cNvSpPr/>
          <p:nvPr/>
        </p:nvSpPr>
        <p:spPr>
          <a:xfrm>
            <a:off x="3653597" y="3861048"/>
            <a:ext cx="2370661" cy="461665"/>
          </a:xfrm>
          <a:prstGeom prst="rect">
            <a:avLst/>
          </a:prstGeom>
        </p:spPr>
        <p:txBody>
          <a:bodyPr wrap="square">
            <a:spAutoFit/>
          </a:bodyPr>
          <a:lstStyle/>
          <a:p>
            <a:r>
              <a:rPr lang="en-US" altLang="zh-TW" sz="2000" b="1" dirty="0">
                <a:solidFill>
                  <a:srgbClr val="002060"/>
                </a:solidFill>
                <a:latin typeface="標楷體" panose="03000509000000000000" pitchFamily="65" charset="-120"/>
                <a:ea typeface="標楷體" panose="03000509000000000000" pitchFamily="65" charset="-120"/>
              </a:rPr>
              <a:t>6</a:t>
            </a:r>
            <a:r>
              <a:rPr lang="en-US" altLang="zh-TW" sz="2000" b="1" dirty="0" smtClean="0">
                <a:solidFill>
                  <a:srgbClr val="002060"/>
                </a:solidFill>
                <a:latin typeface="標楷體" panose="03000509000000000000" pitchFamily="65" charset="-120"/>
                <a:ea typeface="標楷體" panose="03000509000000000000" pitchFamily="65" charset="-120"/>
              </a:rPr>
              <a:t>.</a:t>
            </a:r>
            <a:r>
              <a:rPr lang="zh-TW" altLang="en-US" sz="2400" b="1" dirty="0" smtClean="0">
                <a:solidFill>
                  <a:srgbClr val="C00000"/>
                </a:solidFill>
                <a:latin typeface="標楷體" panose="03000509000000000000" pitchFamily="65" charset="-120"/>
                <a:ea typeface="標楷體" panose="03000509000000000000" pitchFamily="65" charset="-120"/>
              </a:rPr>
              <a:t>安全價值</a:t>
            </a:r>
            <a:r>
              <a:rPr lang="zh-TW" altLang="en-US" sz="2400" b="1" dirty="0">
                <a:solidFill>
                  <a:srgbClr val="C00000"/>
                </a:solidFill>
                <a:latin typeface="標楷體" panose="03000509000000000000" pitchFamily="65" charset="-120"/>
                <a:ea typeface="標楷體" panose="03000509000000000000" pitchFamily="65" charset="-120"/>
              </a:rPr>
              <a:t>性</a:t>
            </a:r>
          </a:p>
        </p:txBody>
      </p:sp>
      <p:sp>
        <p:nvSpPr>
          <p:cNvPr id="14" name="上彎箭號 13"/>
          <p:cNvSpPr/>
          <p:nvPr/>
        </p:nvSpPr>
        <p:spPr>
          <a:xfrm flipV="1">
            <a:off x="5689692" y="1024855"/>
            <a:ext cx="1152129" cy="652530"/>
          </a:xfrm>
          <a:prstGeom prst="bentUpArrow">
            <a:avLst>
              <a:gd name="adj1" fmla="val 23273"/>
              <a:gd name="adj2" fmla="val 25000"/>
              <a:gd name="adj3" fmla="val 25000"/>
            </a:avLst>
          </a:prstGeom>
          <a:solidFill>
            <a:srgbClr val="FF33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上彎箭號 14"/>
          <p:cNvSpPr/>
          <p:nvPr/>
        </p:nvSpPr>
        <p:spPr>
          <a:xfrm flipH="1" flipV="1">
            <a:off x="2270839" y="1026751"/>
            <a:ext cx="1236040" cy="650634"/>
          </a:xfrm>
          <a:prstGeom prst="bentUpArrow">
            <a:avLst/>
          </a:prstGeom>
          <a:solidFill>
            <a:srgbClr val="FF33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p:cNvSpPr/>
          <p:nvPr/>
        </p:nvSpPr>
        <p:spPr>
          <a:xfrm>
            <a:off x="688606" y="4860449"/>
            <a:ext cx="2739239" cy="584775"/>
          </a:xfrm>
          <a:prstGeom prst="rect">
            <a:avLst/>
          </a:prstGeom>
          <a:solidFill>
            <a:srgbClr val="0070C0"/>
          </a:solidFill>
          <a:ln w="38100">
            <a:noFill/>
          </a:ln>
        </p:spPr>
        <p:txBody>
          <a:bodyPr wrap="square">
            <a:spAutoFit/>
          </a:bodyPr>
          <a:lstStyle/>
          <a:p>
            <a:r>
              <a:rPr lang="zh-TW" altLang="en-US" sz="2800" b="1" dirty="0" smtClean="0">
                <a:solidFill>
                  <a:srgbClr val="FFFFFF"/>
                </a:solidFill>
                <a:latin typeface="標楷體" panose="03000509000000000000" pitchFamily="65" charset="-120"/>
                <a:ea typeface="標楷體" panose="03000509000000000000" pitchFamily="65" charset="-120"/>
                <a:sym typeface="標楷體" panose="03000509000000000000" pitchFamily="65" charset="-120"/>
              </a:rPr>
              <a:t>自動運轉系</a:t>
            </a:r>
            <a:r>
              <a:rPr lang="zh-TW" altLang="en-US" sz="3200" b="1" dirty="0" smtClean="0">
                <a:solidFill>
                  <a:srgbClr val="FFFFFF"/>
                </a:solidFill>
                <a:latin typeface="標楷體" panose="03000509000000000000" pitchFamily="65" charset="-120"/>
                <a:ea typeface="標楷體" panose="03000509000000000000" pitchFamily="65" charset="-120"/>
                <a:sym typeface="標楷體" panose="03000509000000000000" pitchFamily="65" charset="-120"/>
              </a:rPr>
              <a:t>統</a:t>
            </a:r>
            <a:endParaRPr lang="zh-TW" altLang="en-US" sz="3200" dirty="0">
              <a:solidFill>
                <a:srgbClr val="FFFFFF"/>
              </a:solidFill>
            </a:endParaRPr>
          </a:p>
        </p:txBody>
      </p:sp>
      <p:pic>
        <p:nvPicPr>
          <p:cNvPr id="17" name="圖片 1" descr="143271318859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1520" y="157982"/>
            <a:ext cx="1002946" cy="886330"/>
          </a:xfrm>
          <a:prstGeom prst="rect">
            <a:avLst/>
          </a:prstGeom>
          <a:noFill/>
          <a:extLst>
            <a:ext uri="{909E8E84-426E-40DD-AFC4-6F175D3DCCD1}">
              <a14:hiddenFill xmlns:a14="http://schemas.microsoft.com/office/drawing/2010/main">
                <a:solidFill>
                  <a:srgbClr val="FFFFFF"/>
                </a:solidFill>
              </a14:hiddenFill>
            </a:ext>
          </a:extLst>
        </p:spPr>
      </p:pic>
      <p:sp>
        <p:nvSpPr>
          <p:cNvPr id="18" name="矩形 17"/>
          <p:cNvSpPr/>
          <p:nvPr/>
        </p:nvSpPr>
        <p:spPr>
          <a:xfrm>
            <a:off x="23525" y="5853460"/>
            <a:ext cx="9120475" cy="830997"/>
          </a:xfrm>
          <a:prstGeom prst="rect">
            <a:avLst/>
          </a:prstGeom>
          <a:solidFill>
            <a:srgbClr val="002060"/>
          </a:solidFill>
        </p:spPr>
        <p:txBody>
          <a:bodyPr wrap="square">
            <a:spAutoFit/>
          </a:bodyPr>
          <a:lstStyle/>
          <a:p>
            <a:r>
              <a:rPr lang="zh-TW" altLang="en-US" sz="2800" b="1" dirty="0" smtClean="0">
                <a:solidFill>
                  <a:srgbClr val="FFFFFF"/>
                </a:solidFill>
                <a:latin typeface="標楷體" panose="03000509000000000000" pitchFamily="65" charset="-120"/>
                <a:ea typeface="標楷體" panose="03000509000000000000" pitchFamily="65" charset="-120"/>
              </a:rPr>
              <a:t>  公司地址：宜蘭縣冬山鄉東山路一段</a:t>
            </a:r>
            <a:r>
              <a:rPr lang="en-US" altLang="zh-TW" sz="2800" b="1" dirty="0" smtClean="0">
                <a:solidFill>
                  <a:srgbClr val="FFFFFF"/>
                </a:solidFill>
                <a:latin typeface="標楷體" panose="03000509000000000000" pitchFamily="65" charset="-120"/>
                <a:ea typeface="標楷體" panose="03000509000000000000" pitchFamily="65" charset="-120"/>
              </a:rPr>
              <a:t>886</a:t>
            </a:r>
            <a:r>
              <a:rPr lang="zh-TW" altLang="en-US" sz="2800" b="1" dirty="0" smtClean="0">
                <a:solidFill>
                  <a:srgbClr val="FFFFFF"/>
                </a:solidFill>
                <a:latin typeface="標楷體" panose="03000509000000000000" pitchFamily="65" charset="-120"/>
                <a:ea typeface="標楷體" panose="03000509000000000000" pitchFamily="65" charset="-120"/>
              </a:rPr>
              <a:t>號</a:t>
            </a:r>
            <a:endParaRPr lang="en-US" altLang="zh-TW" sz="2800" b="1" dirty="0" smtClean="0">
              <a:solidFill>
                <a:srgbClr val="FFFFFF"/>
              </a:solidFill>
              <a:latin typeface="標楷體" panose="03000509000000000000" pitchFamily="65" charset="-120"/>
              <a:ea typeface="標楷體" panose="03000509000000000000" pitchFamily="65" charset="-120"/>
            </a:endParaRPr>
          </a:p>
          <a:p>
            <a:r>
              <a:rPr lang="zh-TW" altLang="en-US" sz="2000" b="1" dirty="0" smtClean="0">
                <a:solidFill>
                  <a:srgbClr val="FFFFFF"/>
                </a:solidFill>
                <a:latin typeface="標楷體" panose="03000509000000000000" pitchFamily="65" charset="-120"/>
                <a:ea typeface="標楷體" panose="03000509000000000000" pitchFamily="65" charset="-120"/>
              </a:rPr>
              <a:t>   電話：</a:t>
            </a:r>
            <a:r>
              <a:rPr lang="en-US" altLang="zh-TW" sz="2000" b="1" dirty="0" smtClean="0">
                <a:solidFill>
                  <a:srgbClr val="FFFFFF"/>
                </a:solidFill>
                <a:latin typeface="標楷體" panose="03000509000000000000" pitchFamily="65" charset="-120"/>
                <a:ea typeface="標楷體" panose="03000509000000000000" pitchFamily="65" charset="-120"/>
              </a:rPr>
              <a:t>03-9586780</a:t>
            </a:r>
            <a:r>
              <a:rPr lang="zh-TW" altLang="en-US" sz="2000" b="1" dirty="0" smtClean="0">
                <a:solidFill>
                  <a:srgbClr val="FFFFFF"/>
                </a:solidFill>
                <a:latin typeface="標楷體" panose="03000509000000000000" pitchFamily="65" charset="-120"/>
                <a:ea typeface="標楷體" panose="03000509000000000000" pitchFamily="65" charset="-120"/>
              </a:rPr>
              <a:t>     傳真：</a:t>
            </a:r>
            <a:r>
              <a:rPr lang="en-US" altLang="zh-TW" sz="2000" b="1" dirty="0" smtClean="0">
                <a:solidFill>
                  <a:srgbClr val="FFFFFF"/>
                </a:solidFill>
                <a:latin typeface="標楷體" panose="03000509000000000000" pitchFamily="65" charset="-120"/>
                <a:ea typeface="標楷體" panose="03000509000000000000" pitchFamily="65" charset="-120"/>
              </a:rPr>
              <a:t>03-9680590</a:t>
            </a:r>
            <a:r>
              <a:rPr lang="zh-TW" altLang="en-US" sz="2000" b="1" dirty="0" smtClean="0">
                <a:solidFill>
                  <a:srgbClr val="FFFFFF"/>
                </a:solidFill>
                <a:latin typeface="標楷體" panose="03000509000000000000" pitchFamily="65" charset="-120"/>
                <a:ea typeface="標楷體" panose="03000509000000000000" pitchFamily="65" charset="-120"/>
              </a:rPr>
              <a:t>    免費服務：</a:t>
            </a:r>
            <a:r>
              <a:rPr lang="en-US" altLang="zh-TW" sz="2000" b="1" dirty="0" smtClean="0">
                <a:solidFill>
                  <a:srgbClr val="FFFFFF"/>
                </a:solidFill>
                <a:latin typeface="標楷體" panose="03000509000000000000" pitchFamily="65" charset="-120"/>
                <a:ea typeface="標楷體" panose="03000509000000000000" pitchFamily="65" charset="-120"/>
              </a:rPr>
              <a:t>0800-060856</a:t>
            </a:r>
          </a:p>
        </p:txBody>
      </p:sp>
    </p:spTree>
    <p:extLst>
      <p:ext uri="{BB962C8B-B14F-4D97-AF65-F5344CB8AC3E}">
        <p14:creationId xmlns:p14="http://schemas.microsoft.com/office/powerpoint/2010/main" val="32484124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矩形 57"/>
          <p:cNvSpPr/>
          <p:nvPr/>
        </p:nvSpPr>
        <p:spPr>
          <a:xfrm>
            <a:off x="1665709" y="908720"/>
            <a:ext cx="3384376" cy="523220"/>
          </a:xfrm>
          <a:prstGeom prst="rect">
            <a:avLst/>
          </a:prstGeom>
        </p:spPr>
        <p:txBody>
          <a:bodyPr wrap="square">
            <a:spAutoFit/>
          </a:bodyPr>
          <a:lstStyle/>
          <a:p>
            <a:pPr>
              <a:spcBef>
                <a:spcPct val="0"/>
              </a:spcBef>
            </a:pPr>
            <a:r>
              <a:rPr lang="zh-TW" altLang="en-US" sz="2800" b="1" dirty="0">
                <a:solidFill>
                  <a:srgbClr val="0033CC"/>
                </a:solidFill>
                <a:latin typeface="標楷體" panose="03000509000000000000" pitchFamily="65" charset="-120"/>
                <a:ea typeface="標楷體" panose="03000509000000000000" pitchFamily="65" charset="-120"/>
              </a:rPr>
              <a:t>招募加盟</a:t>
            </a:r>
            <a:r>
              <a:rPr lang="zh-TW" altLang="en-US" sz="2800" b="1" dirty="0" smtClean="0">
                <a:solidFill>
                  <a:srgbClr val="0033CC"/>
                </a:solidFill>
                <a:latin typeface="標楷體" panose="03000509000000000000" pitchFamily="65" charset="-120"/>
                <a:ea typeface="標楷體" panose="03000509000000000000" pitchFamily="65" charset="-120"/>
              </a:rPr>
              <a:t>股東專案</a:t>
            </a:r>
            <a:endParaRPr lang="zh-TW" altLang="en-US" sz="2800" dirty="0">
              <a:solidFill>
                <a:srgbClr val="0033CC"/>
              </a:solidFill>
              <a:latin typeface="標楷體" panose="03000509000000000000" pitchFamily="65" charset="-120"/>
              <a:ea typeface="標楷體" panose="03000509000000000000" pitchFamily="65" charset="-120"/>
            </a:endParaRPr>
          </a:p>
        </p:txBody>
      </p:sp>
      <p:sp>
        <p:nvSpPr>
          <p:cNvPr id="59" name="矩形 58"/>
          <p:cNvSpPr/>
          <p:nvPr/>
        </p:nvSpPr>
        <p:spPr>
          <a:xfrm>
            <a:off x="1671439" y="1481203"/>
            <a:ext cx="3240360" cy="523220"/>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a:t>
            </a:r>
            <a:r>
              <a:rPr lang="zh-TW" altLang="en-US" sz="2400" b="1" dirty="0" smtClean="0">
                <a:solidFill>
                  <a:srgbClr val="003366"/>
                </a:solidFill>
                <a:latin typeface="標楷體" panose="03000509000000000000" pitchFamily="65" charset="-120"/>
                <a:ea typeface="標楷體" panose="03000509000000000000" pitchFamily="65" charset="-120"/>
              </a:rPr>
              <a:t>一股台幣</a:t>
            </a:r>
            <a:r>
              <a:rPr lang="en-US" altLang="zh-TW" sz="2800" b="1" dirty="0">
                <a:solidFill>
                  <a:srgbClr val="FF0000"/>
                </a:solidFill>
                <a:latin typeface="標楷體" panose="03000509000000000000" pitchFamily="65" charset="-120"/>
                <a:ea typeface="標楷體" panose="03000509000000000000" pitchFamily="65" charset="-120"/>
              </a:rPr>
              <a:t>3</a:t>
            </a:r>
            <a:r>
              <a:rPr lang="zh-TW" altLang="en-US" sz="2400" b="1" dirty="0" smtClean="0">
                <a:solidFill>
                  <a:srgbClr val="003366"/>
                </a:solidFill>
                <a:latin typeface="標楷體" panose="03000509000000000000" pitchFamily="65" charset="-120"/>
                <a:ea typeface="標楷體" panose="03000509000000000000" pitchFamily="65" charset="-120"/>
              </a:rPr>
              <a:t>萬元</a:t>
            </a:r>
            <a:r>
              <a:rPr lang="en-US" altLang="zh-TW" sz="2400" b="1" dirty="0" smtClean="0">
                <a:solidFill>
                  <a:srgbClr val="003366"/>
                </a:solidFill>
                <a:latin typeface="標楷體" panose="03000509000000000000" pitchFamily="65" charset="-120"/>
                <a:ea typeface="標楷體" panose="03000509000000000000" pitchFamily="65" charset="-120"/>
              </a:rPr>
              <a:t>】</a:t>
            </a:r>
            <a:endParaRPr lang="zh-TW" altLang="en-US" sz="2400" dirty="0">
              <a:solidFill>
                <a:srgbClr val="003366"/>
              </a:solidFill>
              <a:latin typeface="標楷體" panose="03000509000000000000" pitchFamily="65" charset="-120"/>
              <a:ea typeface="標楷體" panose="03000509000000000000" pitchFamily="65" charset="-120"/>
            </a:endParaRPr>
          </a:p>
        </p:txBody>
      </p:sp>
      <p:sp>
        <p:nvSpPr>
          <p:cNvPr id="61" name="矩形 60"/>
          <p:cNvSpPr/>
          <p:nvPr/>
        </p:nvSpPr>
        <p:spPr>
          <a:xfrm>
            <a:off x="1849301" y="3011468"/>
            <a:ext cx="4033374" cy="1569660"/>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1.</a:t>
            </a:r>
            <a:r>
              <a:rPr lang="zh-TW" altLang="en-US" sz="2400" b="1" dirty="0" smtClean="0">
                <a:solidFill>
                  <a:srgbClr val="000000"/>
                </a:solidFill>
                <a:latin typeface="標楷體" panose="03000509000000000000" pitchFamily="65" charset="-120"/>
                <a:ea typeface="標楷體" panose="03000509000000000000" pitchFamily="65" charset="-120"/>
              </a:rPr>
              <a:t>安全氣化機一個</a:t>
            </a:r>
            <a:r>
              <a:rPr lang="en-US" altLang="zh-TW" sz="2400" b="1" dirty="0" smtClean="0">
                <a:solidFill>
                  <a:srgbClr val="000000"/>
                </a:solidFill>
                <a:latin typeface="標楷體" panose="03000509000000000000" pitchFamily="65" charset="-120"/>
                <a:ea typeface="標楷體" panose="03000509000000000000" pitchFamily="65" charset="-120"/>
              </a:rPr>
              <a:t>(5</a:t>
            </a:r>
            <a:r>
              <a:rPr lang="zh-TW" altLang="en-US" sz="2400" b="1" dirty="0" smtClean="0">
                <a:solidFill>
                  <a:srgbClr val="000000"/>
                </a:solidFill>
                <a:latin typeface="標楷體" panose="03000509000000000000" pitchFamily="65" charset="-120"/>
                <a:ea typeface="標楷體" panose="03000509000000000000" pitchFamily="65" charset="-120"/>
              </a:rPr>
              <a:t>年保固</a:t>
            </a:r>
            <a:r>
              <a:rPr lang="en-US" altLang="zh-TW" sz="2400" b="1" dirty="0" smtClean="0">
                <a:solidFill>
                  <a:srgbClr val="000000"/>
                </a:solidFill>
                <a:latin typeface="標楷體" panose="03000509000000000000" pitchFamily="65" charset="-120"/>
                <a:ea typeface="標楷體" panose="03000509000000000000" pitchFamily="65" charset="-120"/>
              </a:rPr>
              <a:t>)</a:t>
            </a:r>
          </a:p>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2.</a:t>
            </a:r>
            <a:r>
              <a:rPr lang="zh-TW" altLang="en-US" sz="2400" b="1" dirty="0" smtClean="0">
                <a:solidFill>
                  <a:srgbClr val="000000"/>
                </a:solidFill>
                <a:latin typeface="標楷體" panose="03000509000000000000" pitchFamily="65" charset="-120"/>
                <a:ea typeface="標楷體" panose="03000509000000000000" pitchFamily="65" charset="-120"/>
              </a:rPr>
              <a:t>高效能雙口瓦斯爐一台</a:t>
            </a:r>
            <a:endParaRPr lang="en-US" altLang="zh-TW" sz="2400" b="1" dirty="0" smtClean="0">
              <a:solidFill>
                <a:srgbClr val="000000"/>
              </a:solidFill>
              <a:latin typeface="標楷體" panose="03000509000000000000" pitchFamily="65" charset="-120"/>
              <a:ea typeface="標楷體" panose="03000509000000000000" pitchFamily="65" charset="-120"/>
            </a:endParaRPr>
          </a:p>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3.</a:t>
            </a:r>
            <a:r>
              <a:rPr lang="zh-TW" altLang="en-US" sz="2400" b="1" dirty="0" smtClean="0">
                <a:solidFill>
                  <a:srgbClr val="000000"/>
                </a:solidFill>
                <a:latin typeface="標楷體" panose="03000509000000000000" pitchFamily="65" charset="-120"/>
                <a:ea typeface="標楷體" panose="03000509000000000000" pitchFamily="65" charset="-120"/>
              </a:rPr>
              <a:t>安全燃氣</a:t>
            </a:r>
            <a:r>
              <a:rPr lang="en-US" altLang="zh-TW" sz="2400" b="1" dirty="0" smtClean="0">
                <a:solidFill>
                  <a:srgbClr val="000000"/>
                </a:solidFill>
                <a:latin typeface="標楷體" panose="03000509000000000000" pitchFamily="65" charset="-120"/>
                <a:ea typeface="標楷體" panose="03000509000000000000" pitchFamily="65" charset="-120"/>
              </a:rPr>
              <a:t>20</a:t>
            </a:r>
            <a:r>
              <a:rPr lang="zh-TW" altLang="en-US" sz="2400" b="1" dirty="0" smtClean="0">
                <a:solidFill>
                  <a:srgbClr val="000000"/>
                </a:solidFill>
                <a:latin typeface="標楷體" panose="03000509000000000000" pitchFamily="65" charset="-120"/>
                <a:ea typeface="標楷體" panose="03000509000000000000" pitchFamily="65" charset="-120"/>
              </a:rPr>
              <a:t>公升</a:t>
            </a:r>
            <a:r>
              <a:rPr lang="en-US" altLang="zh-TW" sz="2400" b="1" dirty="0" smtClean="0">
                <a:solidFill>
                  <a:srgbClr val="000000"/>
                </a:solidFill>
                <a:latin typeface="標楷體" panose="03000509000000000000" pitchFamily="65" charset="-120"/>
                <a:ea typeface="標楷體" panose="03000509000000000000" pitchFamily="65" charset="-120"/>
              </a:rPr>
              <a:t>(900</a:t>
            </a:r>
            <a:r>
              <a:rPr lang="zh-TW" altLang="en-US" sz="2400" b="1" dirty="0" smtClean="0">
                <a:solidFill>
                  <a:srgbClr val="000000"/>
                </a:solidFill>
                <a:latin typeface="標楷體" panose="03000509000000000000" pitchFamily="65" charset="-120"/>
                <a:ea typeface="標楷體" panose="03000509000000000000" pitchFamily="65" charset="-120"/>
              </a:rPr>
              <a:t>元</a:t>
            </a:r>
            <a:r>
              <a:rPr lang="en-US" altLang="zh-TW" sz="2400" b="1" dirty="0" smtClean="0">
                <a:solidFill>
                  <a:srgbClr val="000000"/>
                </a:solidFill>
                <a:latin typeface="標楷體" panose="03000509000000000000" pitchFamily="65" charset="-120"/>
                <a:ea typeface="標楷體" panose="03000509000000000000" pitchFamily="65" charset="-120"/>
              </a:rPr>
              <a:t>)</a:t>
            </a:r>
          </a:p>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4.</a:t>
            </a:r>
            <a:r>
              <a:rPr lang="zh-TW" altLang="en-US" sz="2400" b="1" dirty="0" smtClean="0">
                <a:solidFill>
                  <a:srgbClr val="000000"/>
                </a:solidFill>
                <a:latin typeface="標楷體" panose="03000509000000000000" pitchFamily="65" charset="-120"/>
                <a:ea typeface="標楷體" panose="03000509000000000000" pitchFamily="65" charset="-120"/>
              </a:rPr>
              <a:t>免費安裝</a:t>
            </a:r>
            <a:r>
              <a:rPr lang="en-US" altLang="zh-TW" sz="2400" b="1" dirty="0" smtClean="0">
                <a:solidFill>
                  <a:srgbClr val="000000"/>
                </a:solidFill>
                <a:latin typeface="標楷體" panose="03000509000000000000" pitchFamily="65" charset="-120"/>
                <a:ea typeface="標楷體" panose="03000509000000000000" pitchFamily="65" charset="-120"/>
              </a:rPr>
              <a:t>(2000</a:t>
            </a:r>
            <a:r>
              <a:rPr lang="zh-TW" altLang="en-US" sz="2400" b="1" dirty="0" smtClean="0">
                <a:solidFill>
                  <a:srgbClr val="000000"/>
                </a:solidFill>
                <a:latin typeface="標楷體" panose="03000509000000000000" pitchFamily="65" charset="-120"/>
                <a:ea typeface="標楷體" panose="03000509000000000000" pitchFamily="65" charset="-120"/>
              </a:rPr>
              <a:t>元</a:t>
            </a:r>
            <a:r>
              <a:rPr lang="en-US" altLang="zh-TW" sz="2400" b="1" dirty="0" smtClean="0">
                <a:solidFill>
                  <a:srgbClr val="000000"/>
                </a:solidFill>
                <a:latin typeface="標楷體" panose="03000509000000000000" pitchFamily="65" charset="-120"/>
                <a:ea typeface="標楷體" panose="03000509000000000000" pitchFamily="65" charset="-120"/>
              </a:rPr>
              <a:t>)</a:t>
            </a:r>
            <a:endParaRPr lang="zh-TW" altLang="en-US" sz="2400" dirty="0">
              <a:solidFill>
                <a:srgbClr val="000000"/>
              </a:solidFill>
              <a:latin typeface="標楷體" panose="03000509000000000000" pitchFamily="65" charset="-120"/>
              <a:ea typeface="標楷體" panose="03000509000000000000" pitchFamily="65" charset="-120"/>
            </a:endParaRPr>
          </a:p>
        </p:txBody>
      </p:sp>
      <p:sp>
        <p:nvSpPr>
          <p:cNvPr id="62" name="矩形 61"/>
          <p:cNvSpPr/>
          <p:nvPr/>
        </p:nvSpPr>
        <p:spPr>
          <a:xfrm>
            <a:off x="683568" y="2948884"/>
            <a:ext cx="1261884" cy="523220"/>
          </a:xfrm>
          <a:prstGeom prst="rect">
            <a:avLst/>
          </a:prstGeom>
        </p:spPr>
        <p:txBody>
          <a:bodyPr wrap="none">
            <a:spAutoFit/>
          </a:bodyPr>
          <a:lstStyle/>
          <a:p>
            <a:pPr>
              <a:spcBef>
                <a:spcPct val="0"/>
              </a:spcBef>
            </a:pPr>
            <a:r>
              <a:rPr lang="zh-TW" altLang="en-US" sz="2800" b="1" dirty="0" smtClean="0">
                <a:solidFill>
                  <a:srgbClr val="C00000"/>
                </a:solidFill>
                <a:latin typeface="標楷體" panose="03000509000000000000" pitchFamily="65" charset="-120"/>
                <a:ea typeface="標楷體" panose="03000509000000000000" pitchFamily="65" charset="-120"/>
              </a:rPr>
              <a:t>贈送：</a:t>
            </a:r>
            <a:endParaRPr lang="en-US" altLang="zh-TW" sz="2800" b="1" dirty="0">
              <a:solidFill>
                <a:srgbClr val="C00000"/>
              </a:solidFill>
              <a:latin typeface="標楷體" panose="03000509000000000000" pitchFamily="65" charset="-120"/>
              <a:ea typeface="標楷體" panose="03000509000000000000" pitchFamily="65" charset="-120"/>
            </a:endParaRPr>
          </a:p>
        </p:txBody>
      </p:sp>
      <p:pic>
        <p:nvPicPr>
          <p:cNvPr id="63" name="圖片 62"/>
          <p:cNvPicPr>
            <a:picLocks noChangeAspect="1"/>
          </p:cNvPicPr>
          <p:nvPr/>
        </p:nvPicPr>
        <p:blipFill rotWithShape="1">
          <a:blip r:embed="rId3"/>
          <a:srcRect l="69927" t="3046" b="48703"/>
          <a:stretch/>
        </p:blipFill>
        <p:spPr>
          <a:xfrm>
            <a:off x="6683072" y="719706"/>
            <a:ext cx="1279169" cy="2083822"/>
          </a:xfrm>
          <a:prstGeom prst="rect">
            <a:avLst/>
          </a:prstGeom>
        </p:spPr>
      </p:pic>
      <p:pic>
        <p:nvPicPr>
          <p:cNvPr id="68" name="圖片 67"/>
          <p:cNvPicPr>
            <a:picLocks noChangeAspect="1"/>
          </p:cNvPicPr>
          <p:nvPr/>
        </p:nvPicPr>
        <p:blipFill rotWithShape="1">
          <a:blip r:embed="rId4" cstate="print">
            <a:extLst>
              <a:ext uri="{28A0092B-C50C-407E-A947-70E740481C1C}">
                <a14:useLocalDpi xmlns:a14="http://schemas.microsoft.com/office/drawing/2010/main" val="0"/>
              </a:ext>
            </a:extLst>
          </a:blip>
          <a:srcRect t="4378" b="23596"/>
          <a:stretch/>
        </p:blipFill>
        <p:spPr>
          <a:xfrm>
            <a:off x="6050393" y="3342827"/>
            <a:ext cx="2438193" cy="1203409"/>
          </a:xfrm>
          <a:prstGeom prst="rect">
            <a:avLst/>
          </a:prstGeom>
        </p:spPr>
      </p:pic>
      <p:sp>
        <p:nvSpPr>
          <p:cNvPr id="71" name="矩形 70"/>
          <p:cNvSpPr/>
          <p:nvPr/>
        </p:nvSpPr>
        <p:spPr>
          <a:xfrm>
            <a:off x="1889171" y="4974848"/>
            <a:ext cx="5995197" cy="1569660"/>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1.</a:t>
            </a:r>
            <a:r>
              <a:rPr lang="zh-TW" altLang="en-US" sz="2400" b="1" dirty="0" smtClean="0">
                <a:solidFill>
                  <a:srgbClr val="000000"/>
                </a:solidFill>
                <a:latin typeface="標楷體" panose="03000509000000000000" pitchFamily="65" charset="-120"/>
                <a:ea typeface="標楷體" panose="03000509000000000000" pitchFamily="65" charset="-120"/>
              </a:rPr>
              <a:t>分享一位加盟股東佣金</a:t>
            </a:r>
            <a:r>
              <a:rPr lang="en-US" altLang="zh-TW" sz="2400" b="1" dirty="0" smtClean="0">
                <a:solidFill>
                  <a:srgbClr val="C00000"/>
                </a:solidFill>
                <a:latin typeface="標楷體" panose="03000509000000000000" pitchFamily="65" charset="-120"/>
                <a:ea typeface="標楷體" panose="03000509000000000000" pitchFamily="65" charset="-120"/>
              </a:rPr>
              <a:t>5000</a:t>
            </a:r>
            <a:r>
              <a:rPr lang="zh-TW" altLang="en-US" sz="2400" b="1" dirty="0" smtClean="0">
                <a:solidFill>
                  <a:srgbClr val="000000"/>
                </a:solidFill>
                <a:latin typeface="標楷體" panose="03000509000000000000" pitchFamily="65" charset="-120"/>
                <a:ea typeface="標楷體" panose="03000509000000000000" pitchFamily="65" charset="-120"/>
              </a:rPr>
              <a:t>元</a:t>
            </a:r>
            <a:endParaRPr lang="en-US" altLang="zh-TW" sz="2400" b="1" dirty="0" smtClean="0">
              <a:solidFill>
                <a:srgbClr val="000000"/>
              </a:solidFill>
              <a:latin typeface="標楷體" panose="03000509000000000000" pitchFamily="65" charset="-120"/>
              <a:ea typeface="標楷體" panose="03000509000000000000" pitchFamily="65" charset="-120"/>
            </a:endParaRPr>
          </a:p>
          <a:p>
            <a:pPr>
              <a:spcBef>
                <a:spcPct val="0"/>
              </a:spcBef>
            </a:pPr>
            <a:r>
              <a:rPr lang="en-US" altLang="zh-TW" sz="2400" b="1" dirty="0">
                <a:solidFill>
                  <a:srgbClr val="000000"/>
                </a:solidFill>
                <a:latin typeface="標楷體" panose="03000509000000000000" pitchFamily="65" charset="-120"/>
                <a:ea typeface="標楷體" panose="03000509000000000000" pitchFamily="65" charset="-120"/>
              </a:rPr>
              <a:t>2</a:t>
            </a:r>
            <a:r>
              <a:rPr lang="en-US" altLang="zh-TW" sz="2400" b="1" dirty="0" smtClean="0">
                <a:solidFill>
                  <a:srgbClr val="000000"/>
                </a:solidFill>
                <a:latin typeface="標楷體" panose="03000509000000000000" pitchFamily="65" charset="-120"/>
                <a:ea typeface="標楷體" panose="03000509000000000000" pitchFamily="65" charset="-120"/>
              </a:rPr>
              <a:t>.</a:t>
            </a:r>
            <a:r>
              <a:rPr lang="zh-TW" altLang="en-US" sz="2400" b="1" dirty="0" smtClean="0">
                <a:solidFill>
                  <a:srgbClr val="000000"/>
                </a:solidFill>
                <a:latin typeface="標楷體" panose="03000509000000000000" pitchFamily="65" charset="-120"/>
                <a:ea typeface="標楷體" panose="03000509000000000000" pitchFamily="65" charset="-120"/>
              </a:rPr>
              <a:t>每月消費安全燃氣</a:t>
            </a:r>
            <a:r>
              <a:rPr lang="en-US" altLang="zh-TW" sz="2400" b="1" dirty="0" smtClean="0">
                <a:solidFill>
                  <a:srgbClr val="000000"/>
                </a:solidFill>
                <a:latin typeface="標楷體" panose="03000509000000000000" pitchFamily="65" charset="-120"/>
                <a:ea typeface="標楷體" panose="03000509000000000000" pitchFamily="65" charset="-120"/>
              </a:rPr>
              <a:t>20</a:t>
            </a:r>
            <a:r>
              <a:rPr lang="zh-TW" altLang="en-US" sz="2400" b="1" dirty="0" smtClean="0">
                <a:solidFill>
                  <a:srgbClr val="000000"/>
                </a:solidFill>
                <a:latin typeface="標楷體" panose="03000509000000000000" pitchFamily="65" charset="-120"/>
                <a:ea typeface="標楷體" panose="03000509000000000000" pitchFamily="65" charset="-120"/>
              </a:rPr>
              <a:t>公升</a:t>
            </a:r>
            <a:r>
              <a:rPr lang="en-US" altLang="zh-TW" sz="2400" b="1" dirty="0" smtClean="0">
                <a:solidFill>
                  <a:srgbClr val="000000"/>
                </a:solidFill>
                <a:latin typeface="標楷體" panose="03000509000000000000" pitchFamily="65" charset="-120"/>
                <a:ea typeface="標楷體" panose="03000509000000000000" pitchFamily="65" charset="-120"/>
              </a:rPr>
              <a:t>(900</a:t>
            </a:r>
            <a:r>
              <a:rPr lang="zh-TW" altLang="en-US" sz="2400" b="1" dirty="0" smtClean="0">
                <a:solidFill>
                  <a:srgbClr val="000000"/>
                </a:solidFill>
                <a:latin typeface="標楷體" panose="03000509000000000000" pitchFamily="65" charset="-120"/>
                <a:ea typeface="標楷體" panose="03000509000000000000" pitchFamily="65" charset="-120"/>
              </a:rPr>
              <a:t>元</a:t>
            </a:r>
            <a:r>
              <a:rPr lang="en-US" altLang="zh-TW" sz="2400" b="1" dirty="0" smtClean="0">
                <a:solidFill>
                  <a:srgbClr val="000000"/>
                </a:solidFill>
                <a:latin typeface="標楷體" panose="03000509000000000000" pitchFamily="65" charset="-120"/>
                <a:ea typeface="標楷體" panose="03000509000000000000" pitchFamily="65" charset="-120"/>
              </a:rPr>
              <a:t>)</a:t>
            </a:r>
          </a:p>
          <a:p>
            <a:pPr>
              <a:spcBef>
                <a:spcPct val="0"/>
              </a:spcBef>
            </a:pPr>
            <a:r>
              <a:rPr lang="zh-TW" altLang="en-US" sz="2400" b="1" dirty="0">
                <a:solidFill>
                  <a:srgbClr val="000000"/>
                </a:solidFill>
                <a:latin typeface="標楷體" panose="03000509000000000000" pitchFamily="65" charset="-120"/>
                <a:ea typeface="標楷體" panose="03000509000000000000" pitchFamily="65" charset="-120"/>
              </a:rPr>
              <a:t> </a:t>
            </a:r>
            <a:r>
              <a:rPr lang="zh-TW" altLang="en-US" sz="2400" b="1" dirty="0" smtClean="0">
                <a:solidFill>
                  <a:srgbClr val="000000"/>
                </a:solidFill>
                <a:latin typeface="標楷體" panose="03000509000000000000" pitchFamily="65" charset="-120"/>
                <a:ea typeface="標楷體" panose="03000509000000000000" pitchFamily="65" charset="-120"/>
              </a:rPr>
              <a:t> 享受您以下</a:t>
            </a:r>
            <a:r>
              <a:rPr lang="en-US" altLang="zh-TW" sz="2400" b="1" dirty="0" smtClean="0">
                <a:solidFill>
                  <a:srgbClr val="000000"/>
                </a:solidFill>
                <a:latin typeface="標楷體" panose="03000509000000000000" pitchFamily="65" charset="-120"/>
                <a:ea typeface="標楷體" panose="03000509000000000000" pitchFamily="65" charset="-120"/>
              </a:rPr>
              <a:t>9</a:t>
            </a:r>
            <a:r>
              <a:rPr lang="zh-TW" altLang="en-US" sz="2400" b="1" dirty="0" smtClean="0">
                <a:solidFill>
                  <a:srgbClr val="000000"/>
                </a:solidFill>
                <a:latin typeface="標楷體" panose="03000509000000000000" pitchFamily="65" charset="-120"/>
                <a:ea typeface="標楷體" panose="03000509000000000000" pitchFamily="65" charset="-120"/>
              </a:rPr>
              <a:t>層的每桶回饋</a:t>
            </a:r>
            <a:r>
              <a:rPr lang="en-US" altLang="zh-TW" sz="2400" b="1" dirty="0">
                <a:solidFill>
                  <a:srgbClr val="000000"/>
                </a:solidFill>
                <a:latin typeface="標楷體" panose="03000509000000000000" pitchFamily="65" charset="-120"/>
                <a:ea typeface="標楷體" panose="03000509000000000000" pitchFamily="65" charset="-120"/>
              </a:rPr>
              <a:t>2</a:t>
            </a:r>
            <a:r>
              <a:rPr lang="en-US" altLang="zh-TW" sz="2400" b="1" dirty="0" smtClean="0">
                <a:solidFill>
                  <a:srgbClr val="000000"/>
                </a:solidFill>
                <a:latin typeface="標楷體" panose="03000509000000000000" pitchFamily="65" charset="-120"/>
                <a:ea typeface="標楷體" panose="03000509000000000000" pitchFamily="65" charset="-120"/>
              </a:rPr>
              <a:t>0</a:t>
            </a:r>
            <a:r>
              <a:rPr lang="zh-TW" altLang="en-US" sz="2400" b="1" dirty="0" smtClean="0">
                <a:solidFill>
                  <a:srgbClr val="000000"/>
                </a:solidFill>
                <a:latin typeface="標楷體" panose="03000509000000000000" pitchFamily="65" charset="-120"/>
                <a:ea typeface="標楷體" panose="03000509000000000000" pitchFamily="65" charset="-120"/>
              </a:rPr>
              <a:t>元</a:t>
            </a:r>
            <a:endParaRPr lang="en-US" altLang="zh-TW" sz="2400" b="1" dirty="0">
              <a:solidFill>
                <a:srgbClr val="000000"/>
              </a:solidFill>
              <a:latin typeface="標楷體" panose="03000509000000000000" pitchFamily="65" charset="-120"/>
              <a:ea typeface="標楷體" panose="03000509000000000000" pitchFamily="65" charset="-120"/>
            </a:endParaRPr>
          </a:p>
          <a:p>
            <a:pPr>
              <a:spcBef>
                <a:spcPct val="0"/>
              </a:spcBef>
            </a:pPr>
            <a:r>
              <a:rPr lang="zh-TW" altLang="en-US" sz="2400" b="1" dirty="0" smtClean="0">
                <a:solidFill>
                  <a:srgbClr val="000000"/>
                </a:solidFill>
                <a:latin typeface="標楷體" panose="03000509000000000000" pitchFamily="65" charset="-120"/>
                <a:ea typeface="標楷體" panose="03000509000000000000" pitchFamily="65" charset="-120"/>
              </a:rPr>
              <a:t>  </a:t>
            </a:r>
            <a:r>
              <a:rPr lang="en-US" altLang="zh-TW" sz="2400" b="1" dirty="0" smtClean="0">
                <a:solidFill>
                  <a:srgbClr val="000000"/>
                </a:solidFill>
                <a:latin typeface="標楷體" panose="03000509000000000000" pitchFamily="65" charset="-120"/>
                <a:ea typeface="標楷體" panose="03000509000000000000" pitchFamily="65" charset="-120"/>
              </a:rPr>
              <a:t>【</a:t>
            </a:r>
            <a:r>
              <a:rPr lang="zh-TW" altLang="en-US" sz="2400" b="1" dirty="0" smtClean="0">
                <a:solidFill>
                  <a:srgbClr val="0033CC"/>
                </a:solidFill>
                <a:latin typeface="標楷體" panose="03000509000000000000" pitchFamily="65" charset="-120"/>
                <a:ea typeface="標楷體" panose="03000509000000000000" pitchFamily="65" charset="-120"/>
              </a:rPr>
              <a:t>總人數</a:t>
            </a:r>
            <a:r>
              <a:rPr lang="en-US" altLang="zh-TW" sz="2400" b="1" dirty="0" smtClean="0">
                <a:solidFill>
                  <a:srgbClr val="0033CC"/>
                </a:solidFill>
                <a:latin typeface="標楷體" panose="03000509000000000000" pitchFamily="65" charset="-120"/>
                <a:ea typeface="標楷體" panose="03000509000000000000" pitchFamily="65" charset="-120"/>
              </a:rPr>
              <a:t>29523</a:t>
            </a:r>
            <a:r>
              <a:rPr lang="en-US" altLang="zh-TW" sz="2400" b="1" dirty="0" smtClean="0">
                <a:solidFill>
                  <a:srgbClr val="FF0000"/>
                </a:solidFill>
                <a:latin typeface="標楷體" panose="03000509000000000000" pitchFamily="65" charset="-120"/>
                <a:ea typeface="標楷體" panose="03000509000000000000" pitchFamily="65" charset="-120"/>
              </a:rPr>
              <a:t>X</a:t>
            </a:r>
            <a:r>
              <a:rPr lang="en-US" altLang="zh-TW" sz="2400" b="1" dirty="0" smtClean="0">
                <a:solidFill>
                  <a:srgbClr val="0033CC"/>
                </a:solidFill>
                <a:latin typeface="標楷體" panose="03000509000000000000" pitchFamily="65" charset="-120"/>
                <a:ea typeface="標楷體" panose="03000509000000000000" pitchFamily="65" charset="-120"/>
              </a:rPr>
              <a:t>20=</a:t>
            </a:r>
            <a:r>
              <a:rPr lang="en-US" altLang="zh-TW" sz="2400" b="1" dirty="0" smtClean="0">
                <a:solidFill>
                  <a:srgbClr val="FF0000"/>
                </a:solidFill>
                <a:latin typeface="標楷體" panose="03000509000000000000" pitchFamily="65" charset="-120"/>
                <a:ea typeface="標楷體" panose="03000509000000000000" pitchFamily="65" charset="-120"/>
              </a:rPr>
              <a:t>5904</a:t>
            </a:r>
            <a:r>
              <a:rPr lang="en-US" altLang="zh-TW" sz="2400" b="1" dirty="0" smtClean="0">
                <a:solidFill>
                  <a:srgbClr val="C00000"/>
                </a:solidFill>
                <a:latin typeface="標楷體" panose="03000509000000000000" pitchFamily="65" charset="-120"/>
                <a:ea typeface="標楷體" panose="03000509000000000000" pitchFamily="65" charset="-120"/>
              </a:rPr>
              <a:t>60</a:t>
            </a:r>
            <a:r>
              <a:rPr lang="zh-TW" altLang="en-US" sz="2400" b="1" dirty="0" smtClean="0">
                <a:solidFill>
                  <a:srgbClr val="002060"/>
                </a:solidFill>
                <a:latin typeface="標楷體" panose="03000509000000000000" pitchFamily="65" charset="-120"/>
                <a:ea typeface="標楷體" panose="03000509000000000000" pitchFamily="65" charset="-120"/>
              </a:rPr>
              <a:t>元</a:t>
            </a:r>
            <a:r>
              <a:rPr lang="en-US" altLang="zh-TW" sz="2400" b="1" dirty="0" smtClean="0">
                <a:solidFill>
                  <a:srgbClr val="000000"/>
                </a:solidFill>
                <a:latin typeface="標楷體" panose="03000509000000000000" pitchFamily="65" charset="-120"/>
                <a:ea typeface="標楷體" panose="03000509000000000000" pitchFamily="65" charset="-120"/>
              </a:rPr>
              <a:t>】</a:t>
            </a:r>
            <a:endParaRPr lang="en-US" altLang="zh-TW" sz="2400" b="1" dirty="0">
              <a:solidFill>
                <a:srgbClr val="000000"/>
              </a:solidFill>
              <a:latin typeface="標楷體" panose="03000509000000000000" pitchFamily="65" charset="-120"/>
              <a:ea typeface="標楷體" panose="03000509000000000000" pitchFamily="65" charset="-120"/>
            </a:endParaRPr>
          </a:p>
        </p:txBody>
      </p:sp>
      <p:sp>
        <p:nvSpPr>
          <p:cNvPr id="73" name="矩形 72"/>
          <p:cNvSpPr/>
          <p:nvPr/>
        </p:nvSpPr>
        <p:spPr>
          <a:xfrm>
            <a:off x="755576" y="4941168"/>
            <a:ext cx="1261884" cy="523220"/>
          </a:xfrm>
          <a:prstGeom prst="rect">
            <a:avLst/>
          </a:prstGeom>
        </p:spPr>
        <p:txBody>
          <a:bodyPr wrap="none">
            <a:spAutoFit/>
          </a:bodyPr>
          <a:lstStyle/>
          <a:p>
            <a:r>
              <a:rPr lang="zh-TW" altLang="en-US" sz="2800" b="1" dirty="0">
                <a:solidFill>
                  <a:srgbClr val="C00000"/>
                </a:solidFill>
                <a:latin typeface="標楷體" panose="03000509000000000000" pitchFamily="65" charset="-120"/>
                <a:ea typeface="標楷體" panose="03000509000000000000" pitchFamily="65" charset="-120"/>
              </a:rPr>
              <a:t>福利：</a:t>
            </a:r>
            <a:endParaRPr lang="zh-TW" altLang="en-US" sz="2800" dirty="0">
              <a:solidFill>
                <a:srgbClr val="C00000"/>
              </a:solidFill>
            </a:endParaRPr>
          </a:p>
        </p:txBody>
      </p:sp>
      <p:sp>
        <p:nvSpPr>
          <p:cNvPr id="76" name="矩形 75"/>
          <p:cNvSpPr/>
          <p:nvPr/>
        </p:nvSpPr>
        <p:spPr>
          <a:xfrm>
            <a:off x="2193620" y="82347"/>
            <a:ext cx="4133657" cy="646331"/>
          </a:xfrm>
          <a:prstGeom prst="rect">
            <a:avLst/>
          </a:prstGeom>
        </p:spPr>
        <p:txBody>
          <a:bodyPr wrap="square">
            <a:spAutoFit/>
          </a:bodyPr>
          <a:lstStyle/>
          <a:p>
            <a:pPr>
              <a:spcBef>
                <a:spcPct val="0"/>
              </a:spcBef>
            </a:pPr>
            <a:r>
              <a:rPr lang="zh-TW" altLang="en-US" sz="3600" b="1" dirty="0" smtClean="0">
                <a:solidFill>
                  <a:srgbClr val="660066"/>
                </a:solidFill>
                <a:latin typeface="標楷體" panose="03000509000000000000" pitchFamily="65" charset="-120"/>
                <a:ea typeface="標楷體" panose="03000509000000000000" pitchFamily="65" charset="-120"/>
              </a:rPr>
              <a:t>駿騰能源有限公</a:t>
            </a:r>
            <a:r>
              <a:rPr lang="zh-TW" altLang="en-US" sz="3600" b="1" dirty="0">
                <a:solidFill>
                  <a:srgbClr val="660066"/>
                </a:solidFill>
                <a:latin typeface="標楷體" panose="03000509000000000000" pitchFamily="65" charset="-120"/>
                <a:ea typeface="標楷體" panose="03000509000000000000" pitchFamily="65" charset="-120"/>
              </a:rPr>
              <a:t>司</a:t>
            </a:r>
            <a:endParaRPr lang="en-US" altLang="zh-TW" sz="3600" b="1" dirty="0">
              <a:solidFill>
                <a:srgbClr val="660066"/>
              </a:solidFill>
              <a:latin typeface="標楷體" panose="03000509000000000000" pitchFamily="65" charset="-120"/>
              <a:ea typeface="標楷體" panose="03000509000000000000" pitchFamily="65" charset="-120"/>
            </a:endParaRPr>
          </a:p>
        </p:txBody>
      </p:sp>
      <p:sp>
        <p:nvSpPr>
          <p:cNvPr id="2" name="矩形 1"/>
          <p:cNvSpPr/>
          <p:nvPr/>
        </p:nvSpPr>
        <p:spPr>
          <a:xfrm>
            <a:off x="1002785" y="2247964"/>
            <a:ext cx="4916685" cy="461665"/>
          </a:xfrm>
          <a:prstGeom prst="rect">
            <a:avLst/>
          </a:prstGeom>
        </p:spPr>
        <p:txBody>
          <a:bodyPr wrap="square">
            <a:spAutoFit/>
          </a:bodyPr>
          <a:lstStyle/>
          <a:p>
            <a:pPr>
              <a:spcBef>
                <a:spcPct val="0"/>
              </a:spcBef>
            </a:pPr>
            <a:r>
              <a:rPr lang="zh-TW" altLang="en-US" sz="2400" b="1" dirty="0" smtClean="0">
                <a:solidFill>
                  <a:srgbClr val="8E008E"/>
                </a:solidFill>
                <a:latin typeface="標楷體" panose="03000509000000000000" pitchFamily="65" charset="-120"/>
                <a:ea typeface="標楷體" panose="03000509000000000000" pitchFamily="65" charset="-120"/>
              </a:rPr>
              <a:t>享有公司營利</a:t>
            </a:r>
            <a:r>
              <a:rPr lang="en-US" altLang="zh-TW" sz="2400" b="1" dirty="0">
                <a:solidFill>
                  <a:srgbClr val="8E008E"/>
                </a:solidFill>
                <a:latin typeface="標楷體" panose="03000509000000000000" pitchFamily="65" charset="-120"/>
                <a:ea typeface="標楷體" panose="03000509000000000000" pitchFamily="65" charset="-120"/>
              </a:rPr>
              <a:t>40</a:t>
            </a:r>
            <a:r>
              <a:rPr lang="zh-TW" altLang="en-US" sz="2400" b="1" dirty="0">
                <a:solidFill>
                  <a:srgbClr val="8E008E"/>
                </a:solidFill>
                <a:latin typeface="標楷體" panose="03000509000000000000" pitchFamily="65" charset="-120"/>
                <a:ea typeface="標楷體" panose="03000509000000000000" pitchFamily="65" charset="-120"/>
              </a:rPr>
              <a:t>％季</a:t>
            </a:r>
            <a:r>
              <a:rPr lang="zh-TW" altLang="en-US" sz="2400" b="1" dirty="0" smtClean="0">
                <a:solidFill>
                  <a:srgbClr val="8E008E"/>
                </a:solidFill>
                <a:latin typeface="標楷體" panose="03000509000000000000" pitchFamily="65" charset="-120"/>
                <a:ea typeface="標楷體" panose="03000509000000000000" pitchFamily="65" charset="-120"/>
              </a:rPr>
              <a:t>分紅</a:t>
            </a:r>
            <a:r>
              <a:rPr lang="en-US" altLang="zh-TW" sz="2400" b="1" dirty="0" smtClean="0">
                <a:solidFill>
                  <a:srgbClr val="8E008E"/>
                </a:solidFill>
                <a:latin typeface="標楷體" panose="03000509000000000000" pitchFamily="65" charset="-120"/>
                <a:ea typeface="標楷體" panose="03000509000000000000" pitchFamily="65" charset="-120"/>
              </a:rPr>
              <a:t>【</a:t>
            </a:r>
            <a:r>
              <a:rPr lang="zh-TW" altLang="en-US" sz="2400" b="1" dirty="0" smtClean="0">
                <a:solidFill>
                  <a:srgbClr val="8E008E"/>
                </a:solidFill>
                <a:latin typeface="標楷體" panose="03000509000000000000" pitchFamily="65" charset="-120"/>
                <a:ea typeface="標楷體" panose="03000509000000000000" pitchFamily="65" charset="-120"/>
              </a:rPr>
              <a:t>一年</a:t>
            </a:r>
            <a:r>
              <a:rPr lang="en-US" altLang="zh-TW" sz="2400" b="1" dirty="0" smtClean="0">
                <a:solidFill>
                  <a:srgbClr val="8E008E"/>
                </a:solidFill>
                <a:latin typeface="標楷體" panose="03000509000000000000" pitchFamily="65" charset="-120"/>
                <a:ea typeface="標楷體" panose="03000509000000000000" pitchFamily="65" charset="-120"/>
              </a:rPr>
              <a:t>】</a:t>
            </a:r>
            <a:endParaRPr lang="en-US" altLang="zh-TW" sz="2400" b="1" dirty="0">
              <a:solidFill>
                <a:srgbClr val="8E008E"/>
              </a:solidFill>
              <a:latin typeface="標楷體" panose="03000509000000000000" pitchFamily="65" charset="-120"/>
              <a:ea typeface="標楷體" panose="03000509000000000000" pitchFamily="65" charset="-120"/>
            </a:endParaRPr>
          </a:p>
        </p:txBody>
      </p:sp>
      <p:sp>
        <p:nvSpPr>
          <p:cNvPr id="3" name="矩形 2"/>
          <p:cNvSpPr/>
          <p:nvPr/>
        </p:nvSpPr>
        <p:spPr>
          <a:xfrm>
            <a:off x="6390379" y="2740858"/>
            <a:ext cx="1974466" cy="400110"/>
          </a:xfrm>
          <a:prstGeom prst="rect">
            <a:avLst/>
          </a:prstGeom>
        </p:spPr>
        <p:txBody>
          <a:bodyPr wrap="square">
            <a:spAutoFit/>
          </a:bodyPr>
          <a:lstStyle/>
          <a:p>
            <a:pPr>
              <a:spcBef>
                <a:spcPct val="0"/>
              </a:spcBef>
            </a:pPr>
            <a:r>
              <a:rPr lang="en-US" altLang="zh-TW" sz="2000" b="1" dirty="0">
                <a:solidFill>
                  <a:srgbClr val="000000"/>
                </a:solidFill>
                <a:latin typeface="標楷體" panose="03000509000000000000" pitchFamily="65" charset="-120"/>
                <a:ea typeface="標楷體" panose="03000509000000000000" pitchFamily="65" charset="-120"/>
              </a:rPr>
              <a:t>(</a:t>
            </a:r>
            <a:r>
              <a:rPr lang="zh-TW" altLang="en-US" sz="2000" b="1" dirty="0">
                <a:solidFill>
                  <a:srgbClr val="C00000"/>
                </a:solidFill>
                <a:latin typeface="標楷體" panose="03000509000000000000" pitchFamily="65" charset="-120"/>
                <a:ea typeface="標楷體" panose="03000509000000000000" pitchFamily="65" charset="-120"/>
              </a:rPr>
              <a:t>市價</a:t>
            </a:r>
            <a:r>
              <a:rPr lang="en-US" altLang="zh-TW" sz="2000" b="1" dirty="0">
                <a:solidFill>
                  <a:srgbClr val="C00000"/>
                </a:solidFill>
                <a:latin typeface="標楷體" panose="03000509000000000000" pitchFamily="65" charset="-120"/>
                <a:ea typeface="標楷體" panose="03000509000000000000" pitchFamily="65" charset="-120"/>
              </a:rPr>
              <a:t>20000</a:t>
            </a:r>
            <a:r>
              <a:rPr lang="zh-TW" altLang="en-US" sz="2000" b="1" dirty="0">
                <a:solidFill>
                  <a:srgbClr val="C00000"/>
                </a:solidFill>
                <a:latin typeface="標楷體" panose="03000509000000000000" pitchFamily="65" charset="-120"/>
                <a:ea typeface="標楷體" panose="03000509000000000000" pitchFamily="65" charset="-120"/>
              </a:rPr>
              <a:t>元</a:t>
            </a:r>
            <a:r>
              <a:rPr lang="en-US" altLang="zh-TW" sz="2000" b="1" dirty="0">
                <a:solidFill>
                  <a:srgbClr val="000000"/>
                </a:solidFill>
                <a:latin typeface="標楷體" panose="03000509000000000000" pitchFamily="65" charset="-120"/>
                <a:ea typeface="標楷體" panose="03000509000000000000" pitchFamily="65" charset="-120"/>
              </a:rPr>
              <a:t>)</a:t>
            </a:r>
          </a:p>
        </p:txBody>
      </p:sp>
      <p:sp>
        <p:nvSpPr>
          <p:cNvPr id="4" name="矩形 3"/>
          <p:cNvSpPr/>
          <p:nvPr/>
        </p:nvSpPr>
        <p:spPr>
          <a:xfrm>
            <a:off x="6618029" y="4490971"/>
            <a:ext cx="1914411" cy="400110"/>
          </a:xfrm>
          <a:prstGeom prst="rect">
            <a:avLst/>
          </a:prstGeom>
        </p:spPr>
        <p:txBody>
          <a:bodyPr wrap="square">
            <a:spAutoFit/>
          </a:bodyPr>
          <a:lstStyle/>
          <a:p>
            <a:pPr>
              <a:spcBef>
                <a:spcPct val="0"/>
              </a:spcBef>
            </a:pPr>
            <a:r>
              <a:rPr lang="en-US" altLang="zh-TW" sz="2000" b="1" dirty="0">
                <a:solidFill>
                  <a:srgbClr val="000000"/>
                </a:solidFill>
                <a:latin typeface="標楷體" panose="03000509000000000000" pitchFamily="65" charset="-120"/>
                <a:ea typeface="標楷體" panose="03000509000000000000" pitchFamily="65" charset="-120"/>
              </a:rPr>
              <a:t>(</a:t>
            </a:r>
            <a:r>
              <a:rPr lang="zh-TW" altLang="en-US" sz="2000" b="1" dirty="0">
                <a:solidFill>
                  <a:srgbClr val="C00000"/>
                </a:solidFill>
                <a:latin typeface="標楷體" panose="03000509000000000000" pitchFamily="65" charset="-120"/>
                <a:ea typeface="標楷體" panose="03000509000000000000" pitchFamily="65" charset="-120"/>
              </a:rPr>
              <a:t>市價</a:t>
            </a:r>
            <a:r>
              <a:rPr lang="en-US" altLang="zh-TW" sz="2000" b="1" dirty="0">
                <a:solidFill>
                  <a:srgbClr val="C00000"/>
                </a:solidFill>
                <a:latin typeface="標楷體" panose="03000509000000000000" pitchFamily="65" charset="-120"/>
                <a:ea typeface="標楷體" panose="03000509000000000000" pitchFamily="65" charset="-120"/>
              </a:rPr>
              <a:t>7000</a:t>
            </a:r>
            <a:r>
              <a:rPr lang="zh-TW" altLang="en-US" sz="2000" b="1" dirty="0">
                <a:solidFill>
                  <a:srgbClr val="C00000"/>
                </a:solidFill>
                <a:latin typeface="標楷體" panose="03000509000000000000" pitchFamily="65" charset="-120"/>
                <a:ea typeface="標楷體" panose="03000509000000000000" pitchFamily="65" charset="-120"/>
              </a:rPr>
              <a:t>元</a:t>
            </a:r>
            <a:r>
              <a:rPr lang="en-US" altLang="zh-TW" sz="2000" b="1" dirty="0">
                <a:solidFill>
                  <a:srgbClr val="000000"/>
                </a:solidFill>
                <a:latin typeface="標楷體" panose="03000509000000000000" pitchFamily="65" charset="-120"/>
                <a:ea typeface="標楷體" panose="03000509000000000000" pitchFamily="65" charset="-120"/>
              </a:rPr>
              <a:t>)</a:t>
            </a:r>
          </a:p>
        </p:txBody>
      </p:sp>
      <p:pic>
        <p:nvPicPr>
          <p:cNvPr id="16" name="圖片 1" descr="143271318859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1520" y="157982"/>
            <a:ext cx="1002946" cy="886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23922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8941" y="914606"/>
            <a:ext cx="1803460" cy="810643"/>
          </a:xfrm>
          <a:prstGeom prst="rect">
            <a:avLst/>
          </a:prstGeom>
        </p:spPr>
      </p:pic>
      <p:sp>
        <p:nvSpPr>
          <p:cNvPr id="12" name="Oval 100"/>
          <p:cNvSpPr>
            <a:spLocks noChangeArrowheads="1"/>
          </p:cNvSpPr>
          <p:nvPr/>
        </p:nvSpPr>
        <p:spPr bwMode="auto">
          <a:xfrm>
            <a:off x="1327744" y="2080551"/>
            <a:ext cx="386589" cy="409021"/>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2</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15" name="Oval 100"/>
          <p:cNvSpPr>
            <a:spLocks noChangeArrowheads="1"/>
          </p:cNvSpPr>
          <p:nvPr/>
        </p:nvSpPr>
        <p:spPr bwMode="auto">
          <a:xfrm rot="175211">
            <a:off x="1349359" y="2655183"/>
            <a:ext cx="384589" cy="390365"/>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3</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cxnSp>
        <p:nvCxnSpPr>
          <p:cNvPr id="17" name="直線接點 16"/>
          <p:cNvCxnSpPr/>
          <p:nvPr/>
        </p:nvCxnSpPr>
        <p:spPr>
          <a:xfrm flipV="1">
            <a:off x="1524854" y="6641050"/>
            <a:ext cx="3265517" cy="11089"/>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469814" y="4308713"/>
            <a:ext cx="1701064" cy="461665"/>
          </a:xfrm>
          <a:prstGeom prst="rect">
            <a:avLst/>
          </a:prstGeom>
          <a:solidFill>
            <a:srgbClr val="CCECFF"/>
          </a:solidFill>
          <a:ln w="19050">
            <a:solidFill>
              <a:srgbClr val="002060"/>
            </a:solidFill>
          </a:ln>
        </p:spPr>
        <p:txBody>
          <a:bodyPr wrap="square">
            <a:spAutoFit/>
          </a:bodyPr>
          <a:lstStyle/>
          <a:p>
            <a:pPr>
              <a:spcBef>
                <a:spcPct val="0"/>
              </a:spcBef>
            </a:pPr>
            <a:r>
              <a:rPr lang="zh-TW" altLang="en-US" sz="2400" b="1" dirty="0" smtClean="0">
                <a:solidFill>
                  <a:srgbClr val="0000FF"/>
                </a:solidFill>
                <a:latin typeface="Arial" panose="020B0604020202020204" pitchFamily="34" charset="0"/>
                <a:ea typeface="標楷體" panose="03000509000000000000" pitchFamily="65" charset="-120"/>
              </a:rPr>
              <a:t>計</a:t>
            </a:r>
            <a:r>
              <a:rPr lang="en-US" altLang="zh-TW" sz="2400" b="1" dirty="0" smtClean="0">
                <a:solidFill>
                  <a:srgbClr val="0000FF"/>
                </a:solidFill>
                <a:latin typeface="Arial" panose="020B0604020202020204" pitchFamily="34" charset="0"/>
                <a:ea typeface="標楷體" panose="03000509000000000000" pitchFamily="65" charset="-120"/>
              </a:rPr>
              <a:t>:</a:t>
            </a:r>
            <a:r>
              <a:rPr lang="zh-TW" altLang="en-US" sz="2400" b="1" dirty="0" smtClean="0">
                <a:solidFill>
                  <a:srgbClr val="0000FF"/>
                </a:solidFill>
                <a:latin typeface="Arial" panose="020B0604020202020204" pitchFamily="34" charset="0"/>
                <a:ea typeface="標楷體" panose="03000509000000000000" pitchFamily="65" charset="-120"/>
              </a:rPr>
              <a:t> </a:t>
            </a:r>
            <a:r>
              <a:rPr lang="en-US" altLang="zh-TW" sz="2400" b="1" dirty="0" smtClean="0">
                <a:solidFill>
                  <a:srgbClr val="9900CC"/>
                </a:solidFill>
                <a:latin typeface="Arial" panose="020B0604020202020204" pitchFamily="34" charset="0"/>
                <a:ea typeface="標楷體" panose="03000509000000000000" pitchFamily="65" charset="-120"/>
              </a:rPr>
              <a:t>1092</a:t>
            </a:r>
            <a:r>
              <a:rPr lang="zh-TW" altLang="en-US" sz="2400" b="1" dirty="0" smtClean="0">
                <a:solidFill>
                  <a:srgbClr val="0000FF"/>
                </a:solidFill>
                <a:latin typeface="Arial" panose="020B0604020202020204" pitchFamily="34" charset="0"/>
                <a:ea typeface="標楷體" panose="03000509000000000000" pitchFamily="65" charset="-120"/>
              </a:rPr>
              <a:t>人</a:t>
            </a:r>
            <a:r>
              <a:rPr lang="zh-TW" altLang="en-US" sz="2400" b="1" dirty="0" smtClean="0">
                <a:solidFill>
                  <a:srgbClr val="660033"/>
                </a:solidFill>
                <a:latin typeface="Arial" panose="020B0604020202020204" pitchFamily="34" charset="0"/>
                <a:ea typeface="標楷體" panose="03000509000000000000" pitchFamily="65" charset="-120"/>
              </a:rPr>
              <a:t>  </a:t>
            </a:r>
            <a:endParaRPr lang="zh-TW" altLang="en-US" sz="2400" dirty="0">
              <a:solidFill>
                <a:srgbClr val="660033"/>
              </a:solidFill>
            </a:endParaRPr>
          </a:p>
        </p:txBody>
      </p:sp>
      <p:sp>
        <p:nvSpPr>
          <p:cNvPr id="30" name="文字方塊 29"/>
          <p:cNvSpPr txBox="1"/>
          <p:nvPr/>
        </p:nvSpPr>
        <p:spPr>
          <a:xfrm>
            <a:off x="5629749" y="3946479"/>
            <a:ext cx="2902691" cy="954107"/>
          </a:xfrm>
          <a:prstGeom prst="rect">
            <a:avLst/>
          </a:prstGeom>
          <a:solidFill>
            <a:srgbClr val="CCECFF"/>
          </a:solidFill>
          <a:ln w="38100">
            <a:solidFill>
              <a:srgbClr val="000000"/>
            </a:solidFill>
          </a:ln>
        </p:spPr>
        <p:txBody>
          <a:bodyPr wrap="square" rtlCol="0">
            <a:spAutoFit/>
          </a:bodyPr>
          <a:lstStyle/>
          <a:p>
            <a:pPr algn="ctr"/>
            <a:r>
              <a:rPr lang="en-US" altLang="zh-TW" sz="2000" b="1" dirty="0" smtClean="0">
                <a:solidFill>
                  <a:srgbClr val="002060"/>
                </a:solidFill>
                <a:latin typeface="Cambria Math" panose="02040503050406030204" pitchFamily="18" charset="0"/>
                <a:ea typeface="+mj-ea"/>
              </a:rPr>
              <a:t>1092</a:t>
            </a:r>
            <a:r>
              <a:rPr lang="zh-TW" altLang="en-US" sz="2000" b="1" dirty="0" smtClean="0">
                <a:solidFill>
                  <a:srgbClr val="002060"/>
                </a:solidFill>
                <a:latin typeface="Cambria Math" panose="02040503050406030204" pitchFamily="18" charset="0"/>
                <a:ea typeface="+mj-ea"/>
              </a:rPr>
              <a:t>桶</a:t>
            </a:r>
            <a:r>
              <a:rPr lang="en-US" altLang="zh-TW" sz="2000" b="1" dirty="0" smtClean="0">
                <a:solidFill>
                  <a:srgbClr val="002060"/>
                </a:solidFill>
                <a:latin typeface="Cambria Math" panose="02040503050406030204" pitchFamily="18" charset="0"/>
                <a:ea typeface="+mj-ea"/>
              </a:rPr>
              <a:t>/</a:t>
            </a:r>
            <a:r>
              <a:rPr lang="zh-TW" altLang="en-US" sz="2000" b="1" dirty="0" smtClean="0">
                <a:solidFill>
                  <a:srgbClr val="002060"/>
                </a:solidFill>
                <a:latin typeface="Cambria Math" panose="02040503050406030204" pitchFamily="18" charset="0"/>
                <a:ea typeface="+mj-ea"/>
              </a:rPr>
              <a:t>月 </a:t>
            </a:r>
            <a:r>
              <a:rPr lang="en-US" altLang="zh-TW" sz="2000" b="1" dirty="0">
                <a:solidFill>
                  <a:srgbClr val="FF0066"/>
                </a:solidFill>
                <a:latin typeface="Cambria Math" panose="02040503050406030204" pitchFamily="18" charset="0"/>
                <a:ea typeface="Cambria Math" panose="02040503050406030204" pitchFamily="18" charset="0"/>
              </a:rPr>
              <a:t>X</a:t>
            </a:r>
            <a:r>
              <a:rPr lang="en-US" altLang="zh-TW" sz="2000" b="1" dirty="0">
                <a:solidFill>
                  <a:srgbClr val="002060"/>
                </a:solidFill>
                <a:latin typeface="Cambria Math" panose="02040503050406030204" pitchFamily="18" charset="0"/>
                <a:ea typeface="Cambria Math" panose="02040503050406030204" pitchFamily="18" charset="0"/>
              </a:rPr>
              <a:t> </a:t>
            </a:r>
            <a:r>
              <a:rPr lang="en-US" altLang="zh-TW" sz="2000" b="1" dirty="0" smtClean="0">
                <a:solidFill>
                  <a:srgbClr val="002060"/>
                </a:solidFill>
                <a:latin typeface="Cambria Math" panose="02040503050406030204" pitchFamily="18" charset="0"/>
                <a:ea typeface="Cambria Math" panose="02040503050406030204" pitchFamily="18" charset="0"/>
              </a:rPr>
              <a:t>20</a:t>
            </a:r>
            <a:r>
              <a:rPr lang="zh-TW" altLang="en-US" sz="2000" b="1" dirty="0" smtClean="0">
                <a:solidFill>
                  <a:srgbClr val="002060"/>
                </a:solidFill>
                <a:latin typeface="Cambria Math" panose="02040503050406030204" pitchFamily="18" charset="0"/>
                <a:ea typeface="Cambria Math" panose="02040503050406030204" pitchFamily="18" charset="0"/>
              </a:rPr>
              <a:t>元</a:t>
            </a:r>
            <a:endParaRPr lang="en-US" altLang="zh-TW" sz="2000" b="1" dirty="0">
              <a:solidFill>
                <a:srgbClr val="002060"/>
              </a:solidFill>
              <a:latin typeface="Cambria Math" panose="02040503050406030204" pitchFamily="18" charset="0"/>
              <a:ea typeface="Cambria Math" panose="02040503050406030204" pitchFamily="18" charset="0"/>
            </a:endParaRPr>
          </a:p>
          <a:p>
            <a:pPr algn="ctr"/>
            <a:r>
              <a:rPr lang="zh-TW" altLang="en-US" sz="1200" b="1" dirty="0" smtClean="0">
                <a:solidFill>
                  <a:srgbClr val="002060"/>
                </a:solidFill>
                <a:latin typeface="標楷體" panose="03000509000000000000" pitchFamily="65" charset="-120"/>
                <a:ea typeface="標楷體" panose="03000509000000000000" pitchFamily="65" charset="-120"/>
              </a:rPr>
              <a:t>∥</a:t>
            </a:r>
            <a:endParaRPr lang="en-US" altLang="zh-TW" sz="1200" b="1" dirty="0" smtClean="0">
              <a:solidFill>
                <a:srgbClr val="002060"/>
              </a:solidFill>
              <a:latin typeface="標楷體" panose="03000509000000000000" pitchFamily="65" charset="-120"/>
              <a:ea typeface="標楷體" panose="03000509000000000000" pitchFamily="65" charset="-120"/>
            </a:endParaRPr>
          </a:p>
          <a:p>
            <a:pPr algn="ctr"/>
            <a:r>
              <a:rPr lang="en-US" altLang="zh-TW"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NT$</a:t>
            </a:r>
            <a:r>
              <a:rPr lang="zh-TW" altLang="en-US"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 </a:t>
            </a:r>
            <a:r>
              <a:rPr lang="en-US" altLang="zh-TW" sz="2400" b="1" dirty="0" smtClean="0">
                <a:solidFill>
                  <a:srgbClr val="FF0000"/>
                </a:solidFill>
                <a:latin typeface="Arial Unicode MS" panose="020B0604020202020204" pitchFamily="34" charset="-120"/>
                <a:ea typeface="Arial Unicode MS" panose="020B0604020202020204" pitchFamily="34" charset="-120"/>
                <a:cs typeface="Arial Unicode MS" panose="020B0604020202020204" pitchFamily="34" charset="-120"/>
              </a:rPr>
              <a:t>21840</a:t>
            </a:r>
            <a:r>
              <a:rPr lang="zh-TW" altLang="en-US" sz="2000" b="1" dirty="0" smtClean="0">
                <a:solidFill>
                  <a:srgbClr val="FF0000"/>
                </a:solidFill>
                <a:latin typeface="Arial Unicode MS" panose="020B0604020202020204" pitchFamily="34" charset="-120"/>
                <a:ea typeface="Arial Unicode MS" panose="020B0604020202020204" pitchFamily="34" charset="-120"/>
                <a:cs typeface="Arial Unicode MS" panose="020B0604020202020204" pitchFamily="34" charset="-120"/>
              </a:rPr>
              <a:t> </a:t>
            </a:r>
            <a:r>
              <a:rPr lang="zh-TW" altLang="en-US"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元</a:t>
            </a:r>
            <a:r>
              <a:rPr lang="en-US" altLang="zh-TW"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a:t>
            </a:r>
            <a:r>
              <a:rPr lang="zh-TW" altLang="en-US"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月</a:t>
            </a:r>
            <a:endParaRPr lang="en-US" altLang="zh-TW" sz="2000" b="1" dirty="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endParaRPr>
          </a:p>
        </p:txBody>
      </p:sp>
      <p:sp>
        <p:nvSpPr>
          <p:cNvPr id="38" name="矩形 37"/>
          <p:cNvSpPr/>
          <p:nvPr/>
        </p:nvSpPr>
        <p:spPr>
          <a:xfrm>
            <a:off x="5629749" y="2256646"/>
            <a:ext cx="2902691" cy="830997"/>
          </a:xfrm>
          <a:prstGeom prst="rect">
            <a:avLst/>
          </a:prstGeom>
          <a:ln w="38100">
            <a:solidFill>
              <a:srgbClr val="CC00FF"/>
            </a:solidFill>
          </a:ln>
        </p:spPr>
        <p:txBody>
          <a:bodyPr wrap="square">
            <a:spAutoFit/>
          </a:bodyPr>
          <a:lstStyle/>
          <a:p>
            <a:r>
              <a:rPr lang="zh-TW" altLang="en-US" sz="2400" b="1" dirty="0" smtClean="0">
                <a:solidFill>
                  <a:srgbClr val="002060"/>
                </a:solidFill>
                <a:latin typeface="標楷體" panose="03000509000000000000" pitchFamily="65" charset="-120"/>
                <a:ea typeface="標楷體" panose="03000509000000000000" pitchFamily="65" charset="-120"/>
                <a:sym typeface="標楷體" panose="03000509000000000000" pitchFamily="65" charset="-120"/>
              </a:rPr>
              <a:t>每月使用一桶燃氣</a:t>
            </a:r>
            <a:endParaRPr lang="en-US" altLang="zh-TW" sz="2400" b="1" dirty="0" smtClean="0">
              <a:solidFill>
                <a:srgbClr val="002060"/>
              </a:solidFill>
              <a:latin typeface="標楷體" panose="03000509000000000000" pitchFamily="65" charset="-120"/>
              <a:ea typeface="標楷體" panose="03000509000000000000" pitchFamily="65" charset="-120"/>
              <a:sym typeface="標楷體" panose="03000509000000000000" pitchFamily="65" charset="-120"/>
            </a:endParaRPr>
          </a:p>
          <a:p>
            <a:r>
              <a:rPr lang="zh-TW" altLang="en-US" sz="24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每桶回饋</a:t>
            </a:r>
            <a:r>
              <a:rPr lang="en-US" altLang="zh-TW" sz="2400" b="1" dirty="0">
                <a:solidFill>
                  <a:srgbClr val="0000FF"/>
                </a:solidFill>
                <a:latin typeface="標楷體" panose="03000509000000000000" pitchFamily="65" charset="-120"/>
                <a:ea typeface="標楷體" panose="03000509000000000000" pitchFamily="65" charset="-120"/>
                <a:sym typeface="標楷體" panose="03000509000000000000" pitchFamily="65" charset="-120"/>
              </a:rPr>
              <a:t>2</a:t>
            </a:r>
            <a:r>
              <a:rPr lang="en-US" altLang="zh-TW" sz="24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0</a:t>
            </a:r>
            <a:r>
              <a:rPr lang="zh-TW" altLang="en-US" sz="2400" b="1" dirty="0">
                <a:solidFill>
                  <a:srgbClr val="0000FF"/>
                </a:solidFill>
                <a:latin typeface="標楷體" panose="03000509000000000000" pitchFamily="65" charset="-120"/>
                <a:ea typeface="標楷體" panose="03000509000000000000" pitchFamily="65" charset="-120"/>
                <a:sym typeface="標楷體" panose="03000509000000000000" pitchFamily="65" charset="-120"/>
              </a:rPr>
              <a:t>元</a:t>
            </a:r>
            <a:endParaRPr lang="zh-TW" altLang="en-US" sz="2400" dirty="0">
              <a:solidFill>
                <a:schemeClr val="tx2"/>
              </a:solidFill>
              <a:latin typeface="標楷體" panose="03000509000000000000" pitchFamily="65" charset="-120"/>
              <a:ea typeface="標楷體" panose="03000509000000000000" pitchFamily="65" charset="-120"/>
            </a:endParaRPr>
          </a:p>
        </p:txBody>
      </p:sp>
      <p:sp>
        <p:nvSpPr>
          <p:cNvPr id="41" name="Oval 100"/>
          <p:cNvSpPr>
            <a:spLocks noChangeArrowheads="1"/>
          </p:cNvSpPr>
          <p:nvPr/>
        </p:nvSpPr>
        <p:spPr bwMode="auto">
          <a:xfrm>
            <a:off x="1346431" y="3227471"/>
            <a:ext cx="398265" cy="404707"/>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smtClean="0">
                <a:solidFill>
                  <a:srgbClr val="000000"/>
                </a:solidFill>
                <a:latin typeface="Adobe Gothic Std B" charset="-128"/>
                <a:ea typeface="標楷體" panose="03000509000000000000" pitchFamily="65" charset="-120"/>
                <a:sym typeface="Adobe Gothic Std B" charset="-128"/>
              </a:rPr>
              <a:t>4</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42" name="Oval 100"/>
          <p:cNvSpPr>
            <a:spLocks noChangeArrowheads="1"/>
          </p:cNvSpPr>
          <p:nvPr/>
        </p:nvSpPr>
        <p:spPr bwMode="auto">
          <a:xfrm>
            <a:off x="1352900" y="4389465"/>
            <a:ext cx="381091" cy="397095"/>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6</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64" name="矩形 41"/>
          <p:cNvSpPr>
            <a:spLocks noChangeArrowheads="1"/>
          </p:cNvSpPr>
          <p:nvPr/>
        </p:nvSpPr>
        <p:spPr bwMode="auto">
          <a:xfrm>
            <a:off x="2520371" y="2017831"/>
            <a:ext cx="112375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a:solidFill>
                  <a:srgbClr val="000000"/>
                </a:solidFill>
                <a:latin typeface="標楷體" panose="03000509000000000000" pitchFamily="65" charset="-120"/>
                <a:ea typeface="標楷體" panose="03000509000000000000" pitchFamily="65" charset="-120"/>
              </a:rPr>
              <a:t>9</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65" name="矩形 41"/>
          <p:cNvSpPr>
            <a:spLocks noChangeArrowheads="1"/>
          </p:cNvSpPr>
          <p:nvPr/>
        </p:nvSpPr>
        <p:spPr bwMode="auto">
          <a:xfrm>
            <a:off x="2425711" y="2571884"/>
            <a:ext cx="12184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smtClean="0">
                <a:solidFill>
                  <a:srgbClr val="000000"/>
                </a:solidFill>
                <a:latin typeface="標楷體" panose="03000509000000000000" pitchFamily="65" charset="-120"/>
                <a:ea typeface="標楷體" panose="03000509000000000000" pitchFamily="65" charset="-120"/>
              </a:rPr>
              <a:t>27</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67" name="矩形 66"/>
          <p:cNvSpPr/>
          <p:nvPr/>
        </p:nvSpPr>
        <p:spPr>
          <a:xfrm>
            <a:off x="2223979" y="5508795"/>
            <a:ext cx="1515786" cy="461665"/>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6561</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70" name="矩形 69"/>
          <p:cNvSpPr/>
          <p:nvPr/>
        </p:nvSpPr>
        <p:spPr>
          <a:xfrm>
            <a:off x="2340218" y="4293323"/>
            <a:ext cx="1331713" cy="461665"/>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729</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72" name="向右箭號 71"/>
          <p:cNvSpPr/>
          <p:nvPr/>
        </p:nvSpPr>
        <p:spPr>
          <a:xfrm>
            <a:off x="4004809" y="2239659"/>
            <a:ext cx="1558356" cy="898314"/>
          </a:xfrm>
          <a:prstGeom prst="rightArrow">
            <a:avLst/>
          </a:prstGeom>
          <a:solidFill>
            <a:srgbClr val="FF99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800" b="1" dirty="0" smtClean="0">
                <a:solidFill>
                  <a:srgbClr val="0000FF"/>
                </a:solidFill>
                <a:latin typeface="標楷體" panose="03000509000000000000" pitchFamily="65" charset="-120"/>
                <a:ea typeface="標楷體" panose="03000509000000000000" pitchFamily="65" charset="-120"/>
              </a:rPr>
              <a:t>回饋</a:t>
            </a:r>
            <a:endParaRPr lang="zh-TW" altLang="en-US" sz="2800" b="1" dirty="0">
              <a:solidFill>
                <a:srgbClr val="0000FF"/>
              </a:solidFill>
              <a:latin typeface="標楷體" panose="03000509000000000000" pitchFamily="65" charset="-120"/>
              <a:ea typeface="標楷體" panose="03000509000000000000" pitchFamily="65" charset="-120"/>
            </a:endParaRPr>
          </a:p>
        </p:txBody>
      </p:sp>
      <p:sp>
        <p:nvSpPr>
          <p:cNvPr id="75" name="Oval 100"/>
          <p:cNvSpPr>
            <a:spLocks noChangeArrowheads="1"/>
          </p:cNvSpPr>
          <p:nvPr/>
        </p:nvSpPr>
        <p:spPr bwMode="auto">
          <a:xfrm>
            <a:off x="2474317" y="1522405"/>
            <a:ext cx="622950" cy="369762"/>
          </a:xfrm>
          <a:prstGeom prst="ellipse">
            <a:avLst/>
          </a:prstGeom>
          <a:solidFill>
            <a:srgbClr val="FFFF00"/>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smtClean="0">
                <a:solidFill>
                  <a:srgbClr val="000000"/>
                </a:solidFill>
                <a:latin typeface="Adobe Gothic Std B" charset="-128"/>
                <a:ea typeface="標楷體" panose="03000509000000000000" pitchFamily="65" charset="-120"/>
                <a:sym typeface="Adobe Gothic Std B" charset="-128"/>
              </a:rPr>
              <a:t>13</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35" name="Oval 100"/>
          <p:cNvSpPr>
            <a:spLocks noChangeArrowheads="1"/>
          </p:cNvSpPr>
          <p:nvPr/>
        </p:nvSpPr>
        <p:spPr bwMode="auto">
          <a:xfrm>
            <a:off x="1356644" y="5565775"/>
            <a:ext cx="386431" cy="399710"/>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8</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39" name="矩形 38"/>
          <p:cNvSpPr/>
          <p:nvPr/>
        </p:nvSpPr>
        <p:spPr>
          <a:xfrm>
            <a:off x="2108533" y="6207695"/>
            <a:ext cx="1671379" cy="461665"/>
          </a:xfrm>
          <a:prstGeom prst="rect">
            <a:avLst/>
          </a:prstGeom>
        </p:spPr>
        <p:txBody>
          <a:bodyPr wrap="square">
            <a:spAutoFit/>
          </a:bodyPr>
          <a:lstStyle/>
          <a:p>
            <a:pPr>
              <a:spcBef>
                <a:spcPct val="0"/>
              </a:spcBef>
            </a:pPr>
            <a:r>
              <a:rPr lang="en-US" altLang="zh-TW" sz="2400" b="1" dirty="0" smtClean="0">
                <a:solidFill>
                  <a:srgbClr val="000000"/>
                </a:solidFill>
                <a:latin typeface="標楷體" panose="03000509000000000000" pitchFamily="65" charset="-120"/>
                <a:ea typeface="標楷體" panose="03000509000000000000" pitchFamily="65" charset="-120"/>
              </a:rPr>
              <a:t>19683</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43" name="矩形 42"/>
          <p:cNvSpPr/>
          <p:nvPr/>
        </p:nvSpPr>
        <p:spPr>
          <a:xfrm>
            <a:off x="3336463" y="6179385"/>
            <a:ext cx="1885426" cy="461665"/>
          </a:xfrm>
          <a:prstGeom prst="rect">
            <a:avLst/>
          </a:prstGeom>
          <a:solidFill>
            <a:srgbClr val="C0E399"/>
          </a:solidFill>
          <a:ln w="19050">
            <a:solidFill>
              <a:srgbClr val="002060"/>
            </a:solidFill>
          </a:ln>
        </p:spPr>
        <p:txBody>
          <a:bodyPr wrap="square">
            <a:spAutoFit/>
          </a:bodyPr>
          <a:lstStyle/>
          <a:p>
            <a:pPr>
              <a:spcBef>
                <a:spcPct val="0"/>
              </a:spcBef>
            </a:pPr>
            <a:r>
              <a:rPr lang="zh-TW" altLang="en-US" sz="2400" b="1" dirty="0" smtClean="0">
                <a:solidFill>
                  <a:srgbClr val="0000FF"/>
                </a:solidFill>
                <a:latin typeface="Arial" panose="020B0604020202020204" pitchFamily="34" charset="0"/>
                <a:ea typeface="標楷體" panose="03000509000000000000" pitchFamily="65" charset="-120"/>
              </a:rPr>
              <a:t>計</a:t>
            </a:r>
            <a:r>
              <a:rPr lang="en-US" altLang="zh-TW" sz="2400" b="1" dirty="0" smtClean="0">
                <a:solidFill>
                  <a:srgbClr val="0000FF"/>
                </a:solidFill>
                <a:latin typeface="Arial" panose="020B0604020202020204" pitchFamily="34" charset="0"/>
                <a:ea typeface="標楷體" panose="03000509000000000000" pitchFamily="65" charset="-120"/>
              </a:rPr>
              <a:t>:</a:t>
            </a:r>
            <a:r>
              <a:rPr lang="zh-TW" altLang="en-US" sz="2400" b="1" dirty="0" smtClean="0">
                <a:solidFill>
                  <a:srgbClr val="0000FF"/>
                </a:solidFill>
                <a:latin typeface="Arial" panose="020B0604020202020204" pitchFamily="34" charset="0"/>
                <a:ea typeface="標楷體" panose="03000509000000000000" pitchFamily="65" charset="-120"/>
              </a:rPr>
              <a:t> </a:t>
            </a:r>
            <a:r>
              <a:rPr lang="en-US" altLang="zh-TW" sz="2400" b="1" dirty="0" smtClean="0">
                <a:solidFill>
                  <a:srgbClr val="9900CC"/>
                </a:solidFill>
                <a:latin typeface="Arial" panose="020B0604020202020204" pitchFamily="34" charset="0"/>
                <a:ea typeface="標楷體" panose="03000509000000000000" pitchFamily="65" charset="-120"/>
              </a:rPr>
              <a:t>29523</a:t>
            </a:r>
            <a:r>
              <a:rPr lang="zh-TW" altLang="en-US" sz="2400" b="1" dirty="0" smtClean="0">
                <a:solidFill>
                  <a:srgbClr val="0000FF"/>
                </a:solidFill>
                <a:latin typeface="Arial" panose="020B0604020202020204" pitchFamily="34" charset="0"/>
                <a:ea typeface="標楷體" panose="03000509000000000000" pitchFamily="65" charset="-120"/>
              </a:rPr>
              <a:t>人</a:t>
            </a:r>
            <a:r>
              <a:rPr lang="zh-TW" altLang="en-US" sz="2400" b="1" dirty="0" smtClean="0">
                <a:solidFill>
                  <a:srgbClr val="660033"/>
                </a:solidFill>
                <a:latin typeface="Arial" panose="020B0604020202020204" pitchFamily="34" charset="0"/>
                <a:ea typeface="標楷體" panose="03000509000000000000" pitchFamily="65" charset="-120"/>
              </a:rPr>
              <a:t>  </a:t>
            </a:r>
            <a:endParaRPr lang="zh-TW" altLang="en-US" sz="2400" dirty="0">
              <a:solidFill>
                <a:srgbClr val="660033"/>
              </a:solidFill>
            </a:endParaRPr>
          </a:p>
        </p:txBody>
      </p:sp>
      <p:sp>
        <p:nvSpPr>
          <p:cNvPr id="45" name="文字方塊 44"/>
          <p:cNvSpPr txBox="1"/>
          <p:nvPr/>
        </p:nvSpPr>
        <p:spPr>
          <a:xfrm>
            <a:off x="5660064" y="5787261"/>
            <a:ext cx="2944384" cy="954107"/>
          </a:xfrm>
          <a:prstGeom prst="rect">
            <a:avLst/>
          </a:prstGeom>
          <a:solidFill>
            <a:srgbClr val="C0E399"/>
          </a:solidFill>
          <a:ln w="38100">
            <a:solidFill>
              <a:srgbClr val="000000"/>
            </a:solidFill>
          </a:ln>
        </p:spPr>
        <p:txBody>
          <a:bodyPr wrap="square" rtlCol="0">
            <a:spAutoFit/>
          </a:bodyPr>
          <a:lstStyle/>
          <a:p>
            <a:pPr algn="ctr"/>
            <a:r>
              <a:rPr lang="en-US" altLang="zh-TW" sz="2000" b="1" dirty="0" smtClean="0">
                <a:solidFill>
                  <a:srgbClr val="002060"/>
                </a:solidFill>
                <a:latin typeface="Cambria Math" panose="02040503050406030204" pitchFamily="18" charset="0"/>
                <a:ea typeface="+mj-ea"/>
              </a:rPr>
              <a:t>29523</a:t>
            </a:r>
            <a:r>
              <a:rPr lang="zh-TW" altLang="en-US" sz="2000" b="1" dirty="0" smtClean="0">
                <a:solidFill>
                  <a:srgbClr val="002060"/>
                </a:solidFill>
                <a:latin typeface="Cambria Math" panose="02040503050406030204" pitchFamily="18" charset="0"/>
                <a:ea typeface="+mj-ea"/>
              </a:rPr>
              <a:t>桶</a:t>
            </a:r>
            <a:r>
              <a:rPr lang="en-US" altLang="zh-TW" sz="2000" b="1" dirty="0" smtClean="0">
                <a:solidFill>
                  <a:srgbClr val="002060"/>
                </a:solidFill>
                <a:latin typeface="Cambria Math" panose="02040503050406030204" pitchFamily="18" charset="0"/>
                <a:ea typeface="+mj-ea"/>
              </a:rPr>
              <a:t>/</a:t>
            </a:r>
            <a:r>
              <a:rPr lang="zh-TW" altLang="en-US" sz="2000" b="1" dirty="0" smtClean="0">
                <a:solidFill>
                  <a:srgbClr val="002060"/>
                </a:solidFill>
                <a:latin typeface="Cambria Math" panose="02040503050406030204" pitchFamily="18" charset="0"/>
                <a:ea typeface="+mj-ea"/>
              </a:rPr>
              <a:t>月 </a:t>
            </a:r>
            <a:r>
              <a:rPr lang="en-US" altLang="zh-TW" sz="2000" b="1" dirty="0">
                <a:solidFill>
                  <a:srgbClr val="FF0066"/>
                </a:solidFill>
                <a:latin typeface="Cambria Math" panose="02040503050406030204" pitchFamily="18" charset="0"/>
                <a:ea typeface="Cambria Math" panose="02040503050406030204" pitchFamily="18" charset="0"/>
              </a:rPr>
              <a:t>X</a:t>
            </a:r>
            <a:r>
              <a:rPr lang="en-US" altLang="zh-TW" sz="2000" b="1" dirty="0">
                <a:solidFill>
                  <a:srgbClr val="002060"/>
                </a:solidFill>
                <a:latin typeface="Cambria Math" panose="02040503050406030204" pitchFamily="18" charset="0"/>
                <a:ea typeface="Cambria Math" panose="02040503050406030204" pitchFamily="18" charset="0"/>
              </a:rPr>
              <a:t> </a:t>
            </a:r>
            <a:r>
              <a:rPr lang="en-US" altLang="zh-TW" sz="2000" b="1" dirty="0" smtClean="0">
                <a:solidFill>
                  <a:srgbClr val="002060"/>
                </a:solidFill>
                <a:latin typeface="Cambria Math" panose="02040503050406030204" pitchFamily="18" charset="0"/>
                <a:ea typeface="Cambria Math" panose="02040503050406030204" pitchFamily="18" charset="0"/>
              </a:rPr>
              <a:t>20</a:t>
            </a:r>
            <a:r>
              <a:rPr lang="zh-TW" altLang="en-US" sz="2000" b="1" dirty="0" smtClean="0">
                <a:solidFill>
                  <a:srgbClr val="002060"/>
                </a:solidFill>
                <a:latin typeface="Cambria Math" panose="02040503050406030204" pitchFamily="18" charset="0"/>
                <a:ea typeface="Cambria Math" panose="02040503050406030204" pitchFamily="18" charset="0"/>
              </a:rPr>
              <a:t>元</a:t>
            </a:r>
            <a:endParaRPr lang="en-US" altLang="zh-TW" sz="2000" b="1" dirty="0">
              <a:solidFill>
                <a:srgbClr val="002060"/>
              </a:solidFill>
              <a:latin typeface="Cambria Math" panose="02040503050406030204" pitchFamily="18" charset="0"/>
              <a:ea typeface="Cambria Math" panose="02040503050406030204" pitchFamily="18" charset="0"/>
            </a:endParaRPr>
          </a:p>
          <a:p>
            <a:pPr algn="ctr"/>
            <a:r>
              <a:rPr lang="zh-TW" altLang="en-US" sz="1200" b="1" dirty="0">
                <a:solidFill>
                  <a:srgbClr val="002060"/>
                </a:solidFill>
                <a:latin typeface="標楷體" panose="03000509000000000000" pitchFamily="65" charset="-120"/>
                <a:ea typeface="標楷體" panose="03000509000000000000" pitchFamily="65" charset="-120"/>
              </a:rPr>
              <a:t>∥</a:t>
            </a:r>
            <a:endParaRPr lang="en-US" altLang="zh-TW" sz="1200" b="1" dirty="0">
              <a:solidFill>
                <a:srgbClr val="002060"/>
              </a:solidFill>
              <a:latin typeface="標楷體" panose="03000509000000000000" pitchFamily="65" charset="-120"/>
              <a:ea typeface="標楷體" panose="03000509000000000000" pitchFamily="65" charset="-120"/>
            </a:endParaRPr>
          </a:p>
          <a:p>
            <a:pPr algn="ctr"/>
            <a:r>
              <a:rPr lang="en-US" altLang="zh-TW" sz="2000" b="1" dirty="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NT$</a:t>
            </a:r>
            <a:r>
              <a:rPr lang="zh-TW" altLang="en-US" sz="2000" b="1" dirty="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 </a:t>
            </a:r>
            <a:r>
              <a:rPr lang="en-US" altLang="zh-TW" sz="2400" b="1" dirty="0" smtClean="0">
                <a:solidFill>
                  <a:srgbClr val="FF0000"/>
                </a:solidFill>
                <a:latin typeface="Arial Unicode MS" panose="020B0604020202020204" pitchFamily="34" charset="-120"/>
                <a:ea typeface="Arial Unicode MS" panose="020B0604020202020204" pitchFamily="34" charset="-120"/>
                <a:cs typeface="Arial Unicode MS" panose="020B0604020202020204" pitchFamily="34" charset="-120"/>
              </a:rPr>
              <a:t>590460</a:t>
            </a:r>
            <a:r>
              <a:rPr lang="zh-TW" altLang="en-US" sz="2400" b="1" dirty="0" smtClean="0">
                <a:solidFill>
                  <a:srgbClr val="FF0000"/>
                </a:solidFill>
                <a:latin typeface="Arial Unicode MS" panose="020B0604020202020204" pitchFamily="34" charset="-120"/>
                <a:ea typeface="Arial Unicode MS" panose="020B0604020202020204" pitchFamily="34" charset="-120"/>
                <a:cs typeface="Arial Unicode MS" panose="020B0604020202020204" pitchFamily="34" charset="-120"/>
              </a:rPr>
              <a:t> </a:t>
            </a:r>
            <a:r>
              <a:rPr lang="zh-TW" altLang="en-US"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元</a:t>
            </a:r>
            <a:r>
              <a:rPr lang="en-US" altLang="zh-TW" sz="2000" b="1" dirty="0" smtClean="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a:t>
            </a:r>
            <a:r>
              <a:rPr lang="zh-TW" altLang="en-US" sz="2000" b="1" dirty="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rPr>
              <a:t>月</a:t>
            </a:r>
            <a:endParaRPr lang="en-US" altLang="zh-TW" sz="2000" b="1" dirty="0">
              <a:solidFill>
                <a:srgbClr val="002060"/>
              </a:solidFill>
              <a:latin typeface="Arial Unicode MS" panose="020B0604020202020204" pitchFamily="34" charset="-120"/>
              <a:ea typeface="Arial Unicode MS" panose="020B0604020202020204" pitchFamily="34" charset="-120"/>
              <a:cs typeface="Arial Unicode MS" panose="020B0604020202020204" pitchFamily="34" charset="-120"/>
            </a:endParaRPr>
          </a:p>
        </p:txBody>
      </p:sp>
      <p:sp>
        <p:nvSpPr>
          <p:cNvPr id="50" name="向下箭號 20"/>
          <p:cNvSpPr>
            <a:spLocks noChangeArrowheads="1"/>
          </p:cNvSpPr>
          <p:nvPr/>
        </p:nvSpPr>
        <p:spPr bwMode="auto">
          <a:xfrm>
            <a:off x="1350136" y="1892167"/>
            <a:ext cx="306529" cy="186192"/>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52" name="向下箭號 51"/>
          <p:cNvSpPr/>
          <p:nvPr/>
        </p:nvSpPr>
        <p:spPr>
          <a:xfrm rot="16200000">
            <a:off x="5166248" y="4219727"/>
            <a:ext cx="434839" cy="358996"/>
          </a:xfrm>
          <a:prstGeom prst="downArrow">
            <a:avLst/>
          </a:prstGeom>
          <a:solidFill>
            <a:srgbClr val="FF990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3" name="向下箭號 52"/>
          <p:cNvSpPr/>
          <p:nvPr/>
        </p:nvSpPr>
        <p:spPr>
          <a:xfrm rot="16200000">
            <a:off x="5223557" y="6133949"/>
            <a:ext cx="434839" cy="377545"/>
          </a:xfrm>
          <a:prstGeom prst="downArrow">
            <a:avLst/>
          </a:prstGeom>
          <a:solidFill>
            <a:srgbClr val="FF990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4" name="矩形 53"/>
          <p:cNvSpPr/>
          <p:nvPr/>
        </p:nvSpPr>
        <p:spPr>
          <a:xfrm>
            <a:off x="4421998" y="1017544"/>
            <a:ext cx="4095584" cy="584775"/>
          </a:xfrm>
          <a:prstGeom prst="rect">
            <a:avLst/>
          </a:prstGeom>
          <a:solidFill>
            <a:srgbClr val="CCFF66"/>
          </a:solidFill>
          <a:ln w="38100">
            <a:solidFill>
              <a:schemeClr val="tx1"/>
            </a:solidFill>
          </a:ln>
        </p:spPr>
        <p:txBody>
          <a:bodyPr wrap="square">
            <a:spAutoFit/>
          </a:bodyPr>
          <a:lstStyle/>
          <a:p>
            <a:r>
              <a:rPr lang="zh-TW" altLang="en-US" sz="32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 分享</a:t>
            </a:r>
            <a:r>
              <a:rPr lang="en-US" altLang="zh-TW" sz="32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1</a:t>
            </a:r>
            <a:r>
              <a:rPr lang="zh-TW" altLang="en-US" sz="32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位股東</a:t>
            </a:r>
            <a:r>
              <a:rPr lang="en-US" altLang="zh-TW" sz="3200" b="1" dirty="0" smtClean="0">
                <a:solidFill>
                  <a:srgbClr val="C00000"/>
                </a:solidFill>
                <a:latin typeface="標楷體" panose="03000509000000000000" pitchFamily="65" charset="-120"/>
                <a:ea typeface="標楷體" panose="03000509000000000000" pitchFamily="65" charset="-120"/>
                <a:sym typeface="標楷體" panose="03000509000000000000" pitchFamily="65" charset="-120"/>
              </a:rPr>
              <a:t>5000</a:t>
            </a:r>
            <a:r>
              <a:rPr lang="zh-TW" altLang="en-US" sz="32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rPr>
              <a:t>元</a:t>
            </a:r>
            <a:endParaRPr lang="en-US" altLang="zh-TW" sz="3200" b="1" dirty="0" smtClean="0">
              <a:solidFill>
                <a:srgbClr val="0000FF"/>
              </a:solidFill>
              <a:latin typeface="標楷體" panose="03000509000000000000" pitchFamily="65" charset="-120"/>
              <a:ea typeface="標楷體" panose="03000509000000000000" pitchFamily="65" charset="-120"/>
              <a:sym typeface="標楷體" panose="03000509000000000000" pitchFamily="65" charset="-120"/>
            </a:endParaRPr>
          </a:p>
        </p:txBody>
      </p:sp>
      <p:sp>
        <p:nvSpPr>
          <p:cNvPr id="40" name="Oval 100"/>
          <p:cNvSpPr>
            <a:spLocks noChangeArrowheads="1"/>
          </p:cNvSpPr>
          <p:nvPr/>
        </p:nvSpPr>
        <p:spPr bwMode="auto">
          <a:xfrm>
            <a:off x="1198264" y="1533183"/>
            <a:ext cx="627074" cy="369762"/>
          </a:xfrm>
          <a:prstGeom prst="ellipse">
            <a:avLst/>
          </a:prstGeom>
          <a:solidFill>
            <a:srgbClr val="FFFF00"/>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smtClean="0">
                <a:solidFill>
                  <a:srgbClr val="000000"/>
                </a:solidFill>
                <a:latin typeface="Adobe Gothic Std B" charset="-128"/>
                <a:ea typeface="標楷體" panose="03000509000000000000" pitchFamily="65" charset="-120"/>
                <a:sym typeface="Adobe Gothic Std B" charset="-128"/>
              </a:rPr>
              <a:t>11</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51" name="Oval 100"/>
          <p:cNvSpPr>
            <a:spLocks noChangeArrowheads="1"/>
          </p:cNvSpPr>
          <p:nvPr/>
        </p:nvSpPr>
        <p:spPr bwMode="auto">
          <a:xfrm>
            <a:off x="1841426" y="1523204"/>
            <a:ext cx="610889" cy="369762"/>
          </a:xfrm>
          <a:prstGeom prst="ellipse">
            <a:avLst/>
          </a:prstGeom>
          <a:solidFill>
            <a:srgbClr val="FFFF00"/>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smtClean="0">
                <a:solidFill>
                  <a:srgbClr val="000000"/>
                </a:solidFill>
                <a:latin typeface="Adobe Gothic Std B" charset="-128"/>
                <a:ea typeface="標楷體" panose="03000509000000000000" pitchFamily="65" charset="-120"/>
                <a:sym typeface="Adobe Gothic Std B" charset="-128"/>
              </a:rPr>
              <a:t>12</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57" name="Oval 100"/>
          <p:cNvSpPr>
            <a:spLocks noChangeArrowheads="1"/>
          </p:cNvSpPr>
          <p:nvPr/>
        </p:nvSpPr>
        <p:spPr bwMode="auto">
          <a:xfrm>
            <a:off x="1964599" y="1057197"/>
            <a:ext cx="360833" cy="297237"/>
          </a:xfrm>
          <a:prstGeom prst="ellipse">
            <a:avLst/>
          </a:prstGeom>
          <a:solidFill>
            <a:srgbClr val="FF0000"/>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63" name="向下箭號 20"/>
          <p:cNvSpPr>
            <a:spLocks noChangeArrowheads="1"/>
          </p:cNvSpPr>
          <p:nvPr/>
        </p:nvSpPr>
        <p:spPr bwMode="auto">
          <a:xfrm>
            <a:off x="1360928" y="2480462"/>
            <a:ext cx="344164" cy="186716"/>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68" name="向下箭號 20"/>
          <p:cNvSpPr>
            <a:spLocks noChangeArrowheads="1"/>
          </p:cNvSpPr>
          <p:nvPr/>
        </p:nvSpPr>
        <p:spPr bwMode="auto">
          <a:xfrm>
            <a:off x="1366443" y="5339624"/>
            <a:ext cx="379078" cy="230525"/>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69" name="向下箭號 20"/>
          <p:cNvSpPr>
            <a:spLocks noChangeArrowheads="1"/>
          </p:cNvSpPr>
          <p:nvPr/>
        </p:nvSpPr>
        <p:spPr bwMode="auto">
          <a:xfrm>
            <a:off x="1376127" y="4779280"/>
            <a:ext cx="344164" cy="186716"/>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71" name="向下箭號 20"/>
          <p:cNvSpPr>
            <a:spLocks noChangeArrowheads="1"/>
          </p:cNvSpPr>
          <p:nvPr/>
        </p:nvSpPr>
        <p:spPr bwMode="auto">
          <a:xfrm>
            <a:off x="1369570" y="4238379"/>
            <a:ext cx="344164" cy="186716"/>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73" name="向下箭號 20"/>
          <p:cNvSpPr>
            <a:spLocks noChangeArrowheads="1"/>
          </p:cNvSpPr>
          <p:nvPr/>
        </p:nvSpPr>
        <p:spPr bwMode="auto">
          <a:xfrm>
            <a:off x="1369570" y="3632178"/>
            <a:ext cx="344164" cy="186716"/>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74" name="向下箭號 20"/>
          <p:cNvSpPr>
            <a:spLocks noChangeArrowheads="1"/>
          </p:cNvSpPr>
          <p:nvPr/>
        </p:nvSpPr>
        <p:spPr bwMode="auto">
          <a:xfrm>
            <a:off x="1374918" y="3045551"/>
            <a:ext cx="344164" cy="186716"/>
          </a:xfrm>
          <a:prstGeom prst="downArrow">
            <a:avLst>
              <a:gd name="adj1" fmla="val 50000"/>
              <a:gd name="adj2" fmla="val 49984"/>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76" name="Oval 100"/>
          <p:cNvSpPr>
            <a:spLocks noChangeArrowheads="1"/>
          </p:cNvSpPr>
          <p:nvPr/>
        </p:nvSpPr>
        <p:spPr bwMode="auto">
          <a:xfrm>
            <a:off x="1342520" y="3823065"/>
            <a:ext cx="398265" cy="404707"/>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5</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80" name="Oval 100"/>
          <p:cNvSpPr>
            <a:spLocks noChangeArrowheads="1"/>
          </p:cNvSpPr>
          <p:nvPr/>
        </p:nvSpPr>
        <p:spPr bwMode="auto">
          <a:xfrm>
            <a:off x="1365437" y="4935077"/>
            <a:ext cx="381091" cy="391963"/>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7</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82" name="Oval 100"/>
          <p:cNvSpPr>
            <a:spLocks noChangeArrowheads="1"/>
          </p:cNvSpPr>
          <p:nvPr/>
        </p:nvSpPr>
        <p:spPr bwMode="auto">
          <a:xfrm>
            <a:off x="1368245" y="6196471"/>
            <a:ext cx="390437" cy="445762"/>
          </a:xfrm>
          <a:prstGeom prst="ellipse">
            <a:avLst/>
          </a:prstGeom>
          <a:solidFill>
            <a:srgbClr val="FF9966"/>
          </a:solidFill>
          <a:ln w="9525">
            <a:solidFill>
              <a:srgbClr val="000000"/>
            </a:solidFill>
            <a:round/>
            <a:headEnd/>
            <a:tailEnd/>
          </a:ln>
        </p:spPr>
        <p:txBody>
          <a:bodyPr wrap="none" lIns="67822" tIns="33913" rIns="67822" bIns="3391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r>
              <a:rPr lang="en-US" altLang="zh-TW" sz="2000" b="1" dirty="0">
                <a:solidFill>
                  <a:srgbClr val="000000"/>
                </a:solidFill>
                <a:latin typeface="Adobe Gothic Std B" charset="-128"/>
                <a:ea typeface="標楷體" panose="03000509000000000000" pitchFamily="65" charset="-120"/>
                <a:sym typeface="Adobe Gothic Std B" charset="-128"/>
              </a:rPr>
              <a:t>9</a:t>
            </a:r>
            <a:endParaRPr lang="zh-TW" altLang="en-US" sz="2000" b="1" dirty="0">
              <a:solidFill>
                <a:srgbClr val="000000"/>
              </a:solidFill>
              <a:latin typeface="Adobe Gothic Std B" charset="-128"/>
              <a:ea typeface="標楷體" panose="03000509000000000000" pitchFamily="65" charset="-120"/>
              <a:sym typeface="Adobe Gothic Std B" charset="-128"/>
            </a:endParaRPr>
          </a:p>
        </p:txBody>
      </p:sp>
      <p:sp>
        <p:nvSpPr>
          <p:cNvPr id="83" name="向下箭號 20"/>
          <p:cNvSpPr>
            <a:spLocks noChangeArrowheads="1"/>
          </p:cNvSpPr>
          <p:nvPr/>
        </p:nvSpPr>
        <p:spPr bwMode="auto">
          <a:xfrm>
            <a:off x="1399274" y="5953040"/>
            <a:ext cx="333051" cy="233525"/>
          </a:xfrm>
          <a:prstGeom prst="downArrow">
            <a:avLst>
              <a:gd name="adj1" fmla="val 50000"/>
              <a:gd name="adj2" fmla="val 46559"/>
            </a:avLst>
          </a:prstGeom>
          <a:solidFill>
            <a:srgbClr val="548135"/>
          </a:solidFill>
          <a:ln w="12700">
            <a:solidFill>
              <a:srgbClr val="548135"/>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algn="ctr" eaLnBrk="1" hangingPunct="1">
              <a:lnSpc>
                <a:spcPct val="100000"/>
              </a:lnSpc>
              <a:spcBef>
                <a:spcPct val="0"/>
              </a:spcBef>
              <a:buFont typeface="Arial" panose="020B0604020202020204" pitchFamily="34" charset="0"/>
              <a:buNone/>
            </a:pPr>
            <a:endParaRPr lang="zh-TW" altLang="zh-TW" sz="2000" b="1">
              <a:solidFill>
                <a:srgbClr val="FFFFFF"/>
              </a:solidFill>
              <a:latin typeface="新細明體" panose="02020500000000000000" pitchFamily="18" charset="-120"/>
              <a:ea typeface="新細明體" panose="02020500000000000000" pitchFamily="18" charset="-120"/>
            </a:endParaRPr>
          </a:p>
        </p:txBody>
      </p:sp>
      <p:sp>
        <p:nvSpPr>
          <p:cNvPr id="84" name="矩形 41"/>
          <p:cNvSpPr>
            <a:spLocks noChangeArrowheads="1"/>
          </p:cNvSpPr>
          <p:nvPr/>
        </p:nvSpPr>
        <p:spPr bwMode="auto">
          <a:xfrm>
            <a:off x="2425711" y="3164512"/>
            <a:ext cx="12184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smtClean="0">
                <a:solidFill>
                  <a:srgbClr val="000000"/>
                </a:solidFill>
                <a:latin typeface="標楷體" panose="03000509000000000000" pitchFamily="65" charset="-120"/>
                <a:ea typeface="標楷體" panose="03000509000000000000" pitchFamily="65" charset="-120"/>
              </a:rPr>
              <a:t>81</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85" name="矩形 41"/>
          <p:cNvSpPr>
            <a:spLocks noChangeArrowheads="1"/>
          </p:cNvSpPr>
          <p:nvPr/>
        </p:nvSpPr>
        <p:spPr bwMode="auto">
          <a:xfrm>
            <a:off x="2323258" y="3757140"/>
            <a:ext cx="128235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smtClean="0">
                <a:solidFill>
                  <a:srgbClr val="000000"/>
                </a:solidFill>
                <a:latin typeface="標楷體" panose="03000509000000000000" pitchFamily="65" charset="-120"/>
                <a:ea typeface="標楷體" panose="03000509000000000000" pitchFamily="65" charset="-120"/>
              </a:rPr>
              <a:t>243</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sp>
        <p:nvSpPr>
          <p:cNvPr id="87" name="矩形 41"/>
          <p:cNvSpPr>
            <a:spLocks noChangeArrowheads="1"/>
          </p:cNvSpPr>
          <p:nvPr/>
        </p:nvSpPr>
        <p:spPr bwMode="auto">
          <a:xfrm>
            <a:off x="2192333" y="4882330"/>
            <a:ext cx="14717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SimSun" panose="02010600030101010101" pitchFamily="2" charset="-122"/>
                <a:sym typeface="新細明體" panose="02020500000000000000" pitchFamily="18" charset="-12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sym typeface="新細明體" panose="02020500000000000000" pitchFamily="18" charset="-12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sym typeface="新細明體" panose="02020500000000000000" pitchFamily="18" charset="-12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sym typeface="新細明體" panose="02020500000000000000" pitchFamily="18" charset="-120"/>
              </a:defRPr>
            </a:lvl9pPr>
          </a:lstStyle>
          <a:p>
            <a:pPr eaLnBrk="1" hangingPunct="1">
              <a:lnSpc>
                <a:spcPct val="100000"/>
              </a:lnSpc>
              <a:spcBef>
                <a:spcPct val="0"/>
              </a:spcBef>
              <a:buFont typeface="Arial" panose="020B0604020202020204" pitchFamily="34" charset="0"/>
              <a:buNone/>
            </a:pPr>
            <a:r>
              <a:rPr lang="en-US" altLang="zh-TW" sz="2400" b="1" dirty="0" smtClean="0">
                <a:solidFill>
                  <a:srgbClr val="000000"/>
                </a:solidFill>
                <a:latin typeface="標楷體" panose="03000509000000000000" pitchFamily="65" charset="-120"/>
                <a:ea typeface="標楷體" panose="03000509000000000000" pitchFamily="65" charset="-120"/>
              </a:rPr>
              <a:t>2187</a:t>
            </a:r>
            <a:r>
              <a:rPr lang="zh-TW" altLang="en-US" sz="2400" b="1" dirty="0" smtClean="0">
                <a:solidFill>
                  <a:srgbClr val="000000"/>
                </a:solidFill>
                <a:latin typeface="標楷體" panose="03000509000000000000" pitchFamily="65" charset="-120"/>
                <a:ea typeface="標楷體" panose="03000509000000000000" pitchFamily="65" charset="-120"/>
              </a:rPr>
              <a:t>人</a:t>
            </a:r>
            <a:endParaRPr lang="zh-TW" altLang="en-US" sz="2400" dirty="0">
              <a:latin typeface="標楷體" panose="03000509000000000000" pitchFamily="65" charset="-120"/>
              <a:ea typeface="標楷體" panose="03000509000000000000" pitchFamily="65" charset="-120"/>
            </a:endParaRPr>
          </a:p>
        </p:txBody>
      </p:sp>
      <p:cxnSp>
        <p:nvCxnSpPr>
          <p:cNvPr id="90" name="直線接點 89"/>
          <p:cNvCxnSpPr/>
          <p:nvPr/>
        </p:nvCxnSpPr>
        <p:spPr>
          <a:xfrm flipV="1">
            <a:off x="1503400" y="4769374"/>
            <a:ext cx="3093314" cy="9096"/>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pic>
        <p:nvPicPr>
          <p:cNvPr id="59" name="圖片 1" descr="143271318859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1520" y="157982"/>
            <a:ext cx="1002946" cy="886330"/>
          </a:xfrm>
          <a:prstGeom prst="rect">
            <a:avLst/>
          </a:prstGeom>
          <a:noFill/>
          <a:extLst>
            <a:ext uri="{909E8E84-426E-40DD-AFC4-6F175D3DCCD1}">
              <a14:hiddenFill xmlns:a14="http://schemas.microsoft.com/office/drawing/2010/main">
                <a:solidFill>
                  <a:srgbClr val="FFFFFF"/>
                </a:solidFill>
              </a14:hiddenFill>
            </a:ext>
          </a:extLst>
        </p:spPr>
      </p:pic>
      <p:sp>
        <p:nvSpPr>
          <p:cNvPr id="7" name="向右箭號 6"/>
          <p:cNvSpPr/>
          <p:nvPr/>
        </p:nvSpPr>
        <p:spPr>
          <a:xfrm>
            <a:off x="3178932" y="1111312"/>
            <a:ext cx="970236" cy="298577"/>
          </a:xfrm>
          <a:prstGeom prst="right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6" name="矩形 45"/>
          <p:cNvSpPr/>
          <p:nvPr/>
        </p:nvSpPr>
        <p:spPr>
          <a:xfrm>
            <a:off x="2520371" y="20402"/>
            <a:ext cx="4551698" cy="646331"/>
          </a:xfrm>
          <a:prstGeom prst="rect">
            <a:avLst/>
          </a:prstGeom>
          <a:solidFill>
            <a:srgbClr val="002060"/>
          </a:solidFill>
          <a:ln w="19050">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a:spAutoFit/>
          </a:bodyPr>
          <a:lstStyle/>
          <a:p>
            <a:pPr>
              <a:spcBef>
                <a:spcPct val="0"/>
              </a:spcBef>
            </a:pPr>
            <a:r>
              <a:rPr lang="zh-TW" altLang="en-US" sz="3600" b="1" dirty="0">
                <a:solidFill>
                  <a:srgbClr val="660066"/>
                </a:solidFill>
                <a:latin typeface="標楷體" panose="03000509000000000000" pitchFamily="65" charset="-120"/>
                <a:ea typeface="標楷體" panose="03000509000000000000" pitchFamily="65" charset="-120"/>
              </a:rPr>
              <a:t> </a:t>
            </a:r>
            <a:r>
              <a:rPr lang="zh-TW" altLang="en-US" sz="3600" b="1" dirty="0" smtClean="0">
                <a:solidFill>
                  <a:srgbClr val="660066"/>
                </a:solidFill>
                <a:latin typeface="標楷體" panose="03000509000000000000" pitchFamily="65" charset="-120"/>
                <a:ea typeface="標楷體" panose="03000509000000000000" pitchFamily="65" charset="-120"/>
              </a:rPr>
              <a:t> </a:t>
            </a:r>
            <a:r>
              <a:rPr lang="zh-TW" altLang="en-US" sz="3600" b="1" dirty="0" smtClean="0">
                <a:solidFill>
                  <a:srgbClr val="FFFF00"/>
                </a:solidFill>
                <a:latin typeface="標楷體" panose="03000509000000000000" pitchFamily="65" charset="-120"/>
                <a:ea typeface="標楷體" panose="03000509000000000000" pitchFamily="65" charset="-120"/>
              </a:rPr>
              <a:t>共  享  經  濟</a:t>
            </a:r>
            <a:endParaRPr lang="en-US" altLang="zh-TW" sz="3600" b="1" dirty="0">
              <a:solidFill>
                <a:srgbClr val="FFFF00"/>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28055904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13788</TotalTime>
  <Words>424</Words>
  <Application>Microsoft Office PowerPoint</Application>
  <PresentationFormat>如螢幕大小 (4:3)</PresentationFormat>
  <Paragraphs>71</Paragraphs>
  <Slides>6</Slides>
  <Notes>2</Notes>
  <HiddenSlides>0</HiddenSlides>
  <MMClips>0</MMClips>
  <ScaleCrop>false</ScaleCrop>
  <HeadingPairs>
    <vt:vector size="4" baseType="variant">
      <vt:variant>
        <vt:lpstr>佈景主題</vt:lpstr>
      </vt:variant>
      <vt:variant>
        <vt:i4>1</vt:i4>
      </vt:variant>
      <vt:variant>
        <vt:lpstr>投影片標題</vt:lpstr>
      </vt:variant>
      <vt:variant>
        <vt:i4>6</vt:i4>
      </vt:variant>
    </vt:vector>
  </HeadingPairs>
  <TitlesOfParts>
    <vt:vector size="7" baseType="lpstr">
      <vt:lpstr>Office Theme</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RISE</dc:creator>
  <cp:lastModifiedBy>Lucky</cp:lastModifiedBy>
  <cp:revision>1824</cp:revision>
  <dcterms:created xsi:type="dcterms:W3CDTF">2017-07-08T07:41:47Z</dcterms:created>
  <dcterms:modified xsi:type="dcterms:W3CDTF">2023-06-02T06:48:28Z</dcterms:modified>
</cp:coreProperties>
</file>

<file path=docProps/thumbnail.jpeg>
</file>